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379" r:id="rId3"/>
    <p:sldId id="350" r:id="rId4"/>
    <p:sldId id="388" r:id="rId5"/>
    <p:sldId id="283" r:id="rId6"/>
    <p:sldId id="282" r:id="rId7"/>
    <p:sldId id="284" r:id="rId8"/>
    <p:sldId id="285" r:id="rId9"/>
    <p:sldId id="287" r:id="rId10"/>
    <p:sldId id="286" r:id="rId11"/>
    <p:sldId id="348" r:id="rId12"/>
    <p:sldId id="301" r:id="rId13"/>
    <p:sldId id="281" r:id="rId14"/>
    <p:sldId id="355" r:id="rId15"/>
    <p:sldId id="357" r:id="rId16"/>
    <p:sldId id="356" r:id="rId17"/>
    <p:sldId id="354" r:id="rId18"/>
    <p:sldId id="257" r:id="rId19"/>
    <p:sldId id="606" r:id="rId20"/>
    <p:sldId id="258" r:id="rId21"/>
    <p:sldId id="260" r:id="rId22"/>
    <p:sldId id="381" r:id="rId23"/>
    <p:sldId id="380" r:id="rId24"/>
    <p:sldId id="265" r:id="rId25"/>
    <p:sldId id="270" r:id="rId26"/>
    <p:sldId id="972" r:id="rId27"/>
    <p:sldId id="261" r:id="rId28"/>
    <p:sldId id="390" r:id="rId29"/>
    <p:sldId id="973" r:id="rId30"/>
    <p:sldId id="391" r:id="rId31"/>
    <p:sldId id="392" r:id="rId32"/>
    <p:sldId id="389" r:id="rId33"/>
    <p:sldId id="975" r:id="rId34"/>
    <p:sldId id="976" r:id="rId35"/>
    <p:sldId id="977" r:id="rId36"/>
    <p:sldId id="978" r:id="rId37"/>
    <p:sldId id="979" r:id="rId38"/>
    <p:sldId id="980" r:id="rId39"/>
    <p:sldId id="974" r:id="rId40"/>
    <p:sldId id="271" r:id="rId41"/>
    <p:sldId id="981" r:id="rId42"/>
    <p:sldId id="393" r:id="rId43"/>
    <p:sldId id="275" r:id="rId44"/>
    <p:sldId id="276" r:id="rId45"/>
    <p:sldId id="273" r:id="rId46"/>
    <p:sldId id="278" r:id="rId47"/>
    <p:sldId id="394" r:id="rId48"/>
    <p:sldId id="982" r:id="rId49"/>
    <p:sldId id="291" r:id="rId50"/>
    <p:sldId id="343" r:id="rId51"/>
    <p:sldId id="397" r:id="rId52"/>
    <p:sldId id="983" r:id="rId53"/>
    <p:sldId id="984" r:id="rId54"/>
    <p:sldId id="398" r:id="rId55"/>
    <p:sldId id="399" r:id="rId56"/>
    <p:sldId id="400" r:id="rId57"/>
    <p:sldId id="402" r:id="rId58"/>
    <p:sldId id="403" r:id="rId59"/>
    <p:sldId id="404" r:id="rId60"/>
    <p:sldId id="985" r:id="rId61"/>
    <p:sldId id="986" r:id="rId62"/>
    <p:sldId id="987" r:id="rId63"/>
    <p:sldId id="988" r:id="rId64"/>
    <p:sldId id="989" r:id="rId65"/>
    <p:sldId id="990" r:id="rId66"/>
    <p:sldId id="991" r:id="rId67"/>
    <p:sldId id="405" r:id="rId68"/>
    <p:sldId id="992" r:id="rId69"/>
    <p:sldId id="993" r:id="rId70"/>
    <p:sldId id="994" r:id="rId71"/>
    <p:sldId id="995" r:id="rId72"/>
    <p:sldId id="996" r:id="rId73"/>
    <p:sldId id="997" r:id="rId74"/>
    <p:sldId id="998" r:id="rId75"/>
    <p:sldId id="999" r:id="rId76"/>
    <p:sldId id="1000" r:id="rId77"/>
    <p:sldId id="1002" r:id="rId78"/>
    <p:sldId id="1001" r:id="rId79"/>
    <p:sldId id="1003" r:id="rId80"/>
    <p:sldId id="1004" r:id="rId81"/>
    <p:sldId id="1005" r:id="rId82"/>
    <p:sldId id="1006" r:id="rId83"/>
    <p:sldId id="1007" r:id="rId84"/>
    <p:sldId id="1008" r:id="rId85"/>
    <p:sldId id="1009" r:id="rId86"/>
    <p:sldId id="1010" r:id="rId87"/>
    <p:sldId id="1011" r:id="rId88"/>
    <p:sldId id="1017" r:id="rId89"/>
    <p:sldId id="1018" r:id="rId90"/>
    <p:sldId id="1013" r:id="rId91"/>
    <p:sldId id="1019" r:id="rId92"/>
    <p:sldId id="395" r:id="rId93"/>
    <p:sldId id="1015" r:id="rId94"/>
    <p:sldId id="1016" r:id="rId95"/>
    <p:sldId id="610" r:id="rId96"/>
    <p:sldId id="611" r:id="rId97"/>
    <p:sldId id="612" r:id="rId98"/>
    <p:sldId id="613" r:id="rId99"/>
    <p:sldId id="614" r:id="rId100"/>
    <p:sldId id="615" r:id="rId101"/>
    <p:sldId id="616" r:id="rId102"/>
    <p:sldId id="617" r:id="rId103"/>
    <p:sldId id="1020" r:id="rId104"/>
    <p:sldId id="618" r:id="rId105"/>
    <p:sldId id="619" r:id="rId106"/>
    <p:sldId id="620" r:id="rId107"/>
    <p:sldId id="621" r:id="rId108"/>
    <p:sldId id="622" r:id="rId109"/>
    <p:sldId id="623" r:id="rId110"/>
    <p:sldId id="624" r:id="rId111"/>
    <p:sldId id="625" r:id="rId112"/>
    <p:sldId id="1021" r:id="rId113"/>
    <p:sldId id="353" r:id="rId114"/>
    <p:sldId id="629" r:id="rId115"/>
    <p:sldId id="630" r:id="rId116"/>
    <p:sldId id="631" r:id="rId117"/>
    <p:sldId id="632" r:id="rId118"/>
    <p:sldId id="633" r:id="rId119"/>
    <p:sldId id="626" r:id="rId120"/>
    <p:sldId id="342" r:id="rId121"/>
    <p:sldId id="628" r:id="rId122"/>
    <p:sldId id="408" r:id="rId123"/>
    <p:sldId id="409" r:id="rId124"/>
    <p:sldId id="410" r:id="rId125"/>
    <p:sldId id="411" r:id="rId126"/>
    <p:sldId id="412" r:id="rId127"/>
    <p:sldId id="413" r:id="rId128"/>
    <p:sldId id="414" r:id="rId129"/>
    <p:sldId id="415" r:id="rId130"/>
    <p:sldId id="416" r:id="rId131"/>
    <p:sldId id="417" r:id="rId132"/>
    <p:sldId id="418" r:id="rId133"/>
    <p:sldId id="419" r:id="rId134"/>
    <p:sldId id="420" r:id="rId135"/>
    <p:sldId id="421" r:id="rId136"/>
    <p:sldId id="422" r:id="rId137"/>
    <p:sldId id="423" r:id="rId138"/>
    <p:sldId id="424" r:id="rId139"/>
    <p:sldId id="425" r:id="rId140"/>
    <p:sldId id="406" r:id="rId141"/>
    <p:sldId id="427" r:id="rId142"/>
    <p:sldId id="428" r:id="rId143"/>
    <p:sldId id="634" r:id="rId144"/>
    <p:sldId id="429" r:id="rId145"/>
    <p:sldId id="430" r:id="rId146"/>
    <p:sldId id="431" r:id="rId147"/>
    <p:sldId id="432" r:id="rId148"/>
    <p:sldId id="433" r:id="rId149"/>
    <p:sldId id="434" r:id="rId150"/>
    <p:sldId id="435" r:id="rId151"/>
    <p:sldId id="436" r:id="rId152"/>
    <p:sldId id="635" r:id="rId153"/>
    <p:sldId id="636" r:id="rId154"/>
    <p:sldId id="637" r:id="rId155"/>
    <p:sldId id="638" r:id="rId156"/>
    <p:sldId id="639" r:id="rId157"/>
    <p:sldId id="640" r:id="rId158"/>
    <p:sldId id="641" r:id="rId159"/>
    <p:sldId id="642" r:id="rId160"/>
    <p:sldId id="426" r:id="rId161"/>
    <p:sldId id="438" r:id="rId162"/>
    <p:sldId id="439" r:id="rId163"/>
    <p:sldId id="440" r:id="rId164"/>
    <p:sldId id="643" r:id="rId165"/>
    <p:sldId id="441" r:id="rId166"/>
    <p:sldId id="442" r:id="rId167"/>
    <p:sldId id="644" r:id="rId168"/>
    <p:sldId id="443" r:id="rId169"/>
    <p:sldId id="645" r:id="rId170"/>
    <p:sldId id="444" r:id="rId171"/>
    <p:sldId id="445" r:id="rId172"/>
    <p:sldId id="646" r:id="rId173"/>
    <p:sldId id="446" r:id="rId174"/>
    <p:sldId id="447" r:id="rId175"/>
    <p:sldId id="647" r:id="rId176"/>
    <p:sldId id="448" r:id="rId177"/>
    <p:sldId id="648" r:id="rId178"/>
    <p:sldId id="449" r:id="rId179"/>
    <p:sldId id="450" r:id="rId180"/>
    <p:sldId id="451" r:id="rId181"/>
    <p:sldId id="452" r:id="rId182"/>
    <p:sldId id="453" r:id="rId183"/>
    <p:sldId id="454" r:id="rId184"/>
    <p:sldId id="455" r:id="rId185"/>
    <p:sldId id="458" r:id="rId186"/>
    <p:sldId id="456" r:id="rId187"/>
    <p:sldId id="459" r:id="rId188"/>
    <p:sldId id="457" r:id="rId189"/>
    <p:sldId id="460" r:id="rId190"/>
    <p:sldId id="461" r:id="rId191"/>
    <p:sldId id="1022" r:id="rId192"/>
    <p:sldId id="649" r:id="rId193"/>
    <p:sldId id="358" r:id="rId194"/>
    <p:sldId id="464" r:id="rId195"/>
    <p:sldId id="1023" r:id="rId196"/>
    <p:sldId id="465" r:id="rId197"/>
    <p:sldId id="466" r:id="rId198"/>
    <p:sldId id="650" r:id="rId199"/>
    <p:sldId id="467" r:id="rId200"/>
    <p:sldId id="468" r:id="rId201"/>
    <p:sldId id="469" r:id="rId202"/>
    <p:sldId id="651" r:id="rId203"/>
    <p:sldId id="652" r:id="rId204"/>
    <p:sldId id="653" r:id="rId205"/>
    <p:sldId id="470" r:id="rId206"/>
    <p:sldId id="471" r:id="rId207"/>
    <p:sldId id="472" r:id="rId208"/>
    <p:sldId id="473" r:id="rId209"/>
    <p:sldId id="654" r:id="rId210"/>
    <p:sldId id="474" r:id="rId211"/>
    <p:sldId id="655" r:id="rId212"/>
    <p:sldId id="475" r:id="rId213"/>
    <p:sldId id="656" r:id="rId214"/>
    <p:sldId id="657" r:id="rId215"/>
    <p:sldId id="658" r:id="rId216"/>
    <p:sldId id="659" r:id="rId217"/>
    <p:sldId id="660" r:id="rId218"/>
    <p:sldId id="476" r:id="rId219"/>
    <p:sldId id="661" r:id="rId220"/>
    <p:sldId id="662" r:id="rId221"/>
    <p:sldId id="477" r:id="rId222"/>
    <p:sldId id="478" r:id="rId223"/>
    <p:sldId id="663" r:id="rId224"/>
    <p:sldId id="664" r:id="rId225"/>
    <p:sldId id="479" r:id="rId226"/>
    <p:sldId id="665" r:id="rId227"/>
    <p:sldId id="481" r:id="rId228"/>
    <p:sldId id="482" r:id="rId229"/>
    <p:sldId id="483" r:id="rId230"/>
    <p:sldId id="666" r:id="rId231"/>
    <p:sldId id="488" r:id="rId232"/>
    <p:sldId id="667" r:id="rId233"/>
    <p:sldId id="484" r:id="rId234"/>
    <p:sldId id="485" r:id="rId235"/>
    <p:sldId id="486" r:id="rId236"/>
    <p:sldId id="487" r:id="rId237"/>
    <p:sldId id="489" r:id="rId238"/>
    <p:sldId id="668" r:id="rId239"/>
    <p:sldId id="669" r:id="rId240"/>
    <p:sldId id="490" r:id="rId241"/>
    <p:sldId id="491" r:id="rId242"/>
    <p:sldId id="492" r:id="rId243"/>
    <p:sldId id="493" r:id="rId244"/>
    <p:sldId id="670" r:id="rId245"/>
    <p:sldId id="494" r:id="rId246"/>
    <p:sldId id="495" r:id="rId247"/>
    <p:sldId id="496" r:id="rId248"/>
    <p:sldId id="497" r:id="rId249"/>
    <p:sldId id="498" r:id="rId250"/>
    <p:sldId id="671" r:id="rId251"/>
    <p:sldId id="499" r:id="rId252"/>
    <p:sldId id="500" r:id="rId253"/>
    <p:sldId id="501" r:id="rId254"/>
    <p:sldId id="672" r:id="rId255"/>
    <p:sldId id="502" r:id="rId256"/>
    <p:sldId id="503" r:id="rId257"/>
    <p:sldId id="673" r:id="rId258"/>
    <p:sldId id="674" r:id="rId259"/>
    <p:sldId id="504" r:id="rId260"/>
    <p:sldId id="505" r:id="rId261"/>
    <p:sldId id="506" r:id="rId262"/>
    <p:sldId id="507" r:id="rId263"/>
    <p:sldId id="508" r:id="rId264"/>
    <p:sldId id="675" r:id="rId265"/>
    <p:sldId id="509" r:id="rId266"/>
    <p:sldId id="510" r:id="rId267"/>
    <p:sldId id="511" r:id="rId268"/>
    <p:sldId id="512" r:id="rId269"/>
    <p:sldId id="513" r:id="rId270"/>
    <p:sldId id="514" r:id="rId271"/>
    <p:sldId id="676" r:id="rId272"/>
    <p:sldId id="351" r:id="rId273"/>
    <p:sldId id="352" r:id="rId274"/>
    <p:sldId id="703" r:id="rId275"/>
    <p:sldId id="702" r:id="rId276"/>
    <p:sldId id="704" r:id="rId277"/>
    <p:sldId id="322" r:id="rId278"/>
    <p:sldId id="706" r:id="rId279"/>
    <p:sldId id="705" r:id="rId280"/>
    <p:sldId id="324" r:id="rId281"/>
    <p:sldId id="707" r:id="rId282"/>
    <p:sldId id="708" r:id="rId283"/>
    <p:sldId id="328" r:id="rId284"/>
    <p:sldId id="516" r:id="rId285"/>
    <p:sldId id="329" r:id="rId286"/>
    <p:sldId id="330" r:id="rId287"/>
    <p:sldId id="709" r:id="rId288"/>
    <p:sldId id="710" r:id="rId289"/>
    <p:sldId id="331" r:id="rId290"/>
    <p:sldId id="711" r:id="rId291"/>
    <p:sldId id="332" r:id="rId292"/>
    <p:sldId id="333" r:id="rId293"/>
    <p:sldId id="712" r:id="rId294"/>
    <p:sldId id="713" r:id="rId295"/>
    <p:sldId id="517" r:id="rId296"/>
    <p:sldId id="518" r:id="rId297"/>
    <p:sldId id="714" r:id="rId298"/>
    <p:sldId id="715" r:id="rId299"/>
    <p:sldId id="519" r:id="rId300"/>
    <p:sldId id="520" r:id="rId301"/>
    <p:sldId id="521" r:id="rId302"/>
    <p:sldId id="522" r:id="rId303"/>
    <p:sldId id="523" r:id="rId304"/>
    <p:sldId id="716" r:id="rId305"/>
    <p:sldId id="717" r:id="rId306"/>
    <p:sldId id="515" r:id="rId307"/>
    <p:sldId id="526" r:id="rId308"/>
    <p:sldId id="527" r:id="rId309"/>
    <p:sldId id="528" r:id="rId310"/>
    <p:sldId id="529" r:id="rId311"/>
    <p:sldId id="530" r:id="rId312"/>
    <p:sldId id="531" r:id="rId313"/>
    <p:sldId id="532" r:id="rId314"/>
    <p:sldId id="533" r:id="rId315"/>
    <p:sldId id="534" r:id="rId316"/>
    <p:sldId id="535" r:id="rId317"/>
    <p:sldId id="536" r:id="rId318"/>
    <p:sldId id="537" r:id="rId319"/>
    <p:sldId id="538" r:id="rId320"/>
    <p:sldId id="539" r:id="rId321"/>
    <p:sldId id="540" r:id="rId322"/>
    <p:sldId id="541" r:id="rId323"/>
    <p:sldId id="542" r:id="rId324"/>
    <p:sldId id="543" r:id="rId325"/>
    <p:sldId id="544" r:id="rId326"/>
    <p:sldId id="545" r:id="rId327"/>
    <p:sldId id="546" r:id="rId328"/>
    <p:sldId id="547" r:id="rId329"/>
    <p:sldId id="718" r:id="rId330"/>
    <p:sldId id="548" r:id="rId331"/>
    <p:sldId id="549" r:id="rId332"/>
    <p:sldId id="550" r:id="rId333"/>
    <p:sldId id="551" r:id="rId334"/>
    <p:sldId id="552" r:id="rId335"/>
    <p:sldId id="553" r:id="rId336"/>
    <p:sldId id="554" r:id="rId337"/>
    <p:sldId id="555" r:id="rId338"/>
    <p:sldId id="556" r:id="rId339"/>
    <p:sldId id="559" r:id="rId340"/>
    <p:sldId id="557" r:id="rId341"/>
    <p:sldId id="560" r:id="rId342"/>
    <p:sldId id="561" r:id="rId343"/>
    <p:sldId id="562" r:id="rId344"/>
    <p:sldId id="563" r:id="rId345"/>
    <p:sldId id="564" r:id="rId346"/>
    <p:sldId id="565" r:id="rId347"/>
    <p:sldId id="566" r:id="rId348"/>
    <p:sldId id="567" r:id="rId349"/>
    <p:sldId id="568" r:id="rId350"/>
    <p:sldId id="569" r:id="rId351"/>
    <p:sldId id="570" r:id="rId352"/>
    <p:sldId id="571" r:id="rId353"/>
    <p:sldId id="572" r:id="rId354"/>
    <p:sldId id="573" r:id="rId355"/>
    <p:sldId id="574" r:id="rId356"/>
    <p:sldId id="575" r:id="rId357"/>
    <p:sldId id="719" r:id="rId358"/>
    <p:sldId id="576" r:id="rId359"/>
    <p:sldId id="577" r:id="rId360"/>
    <p:sldId id="578" r:id="rId361"/>
    <p:sldId id="579" r:id="rId362"/>
    <p:sldId id="580" r:id="rId363"/>
    <p:sldId id="581" r:id="rId364"/>
    <p:sldId id="582" r:id="rId365"/>
    <p:sldId id="583" r:id="rId366"/>
    <p:sldId id="584" r:id="rId367"/>
    <p:sldId id="720" r:id="rId368"/>
    <p:sldId id="721" r:id="rId3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8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presProps" Target="presProps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viewProps" Target="view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5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7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5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8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20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5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55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4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2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72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3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2-reading-buttons-and-controlling-leds/topic/exercise-2-3/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3-elements-of-an-nrf-connect-sdk-application/" TargetMode="Externa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3-elements-of-an-nrf-connect-sdk-application/topic/lesson-3-exercises/" TargetMode="Externa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3-printing-messages-to-console-and-logging/" TargetMode="Externa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NordicDeveloperAcademy/ncs-fund" TargetMode="Externa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4-serial-communication-uart/" TargetMode="Externa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4-serial-communication-uart/topic/uart-driver/" TargetMode="Externa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4-serial-communication-uart/topic/uart-driver/" TargetMode="Externa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academy.nordicsemi.com/courses/nrf-connect-sdk-fundamentals/lessons/lesson-4-serial-communication-uart/topic/uart-driver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academy.nordicsemi.com/courses/nrf-connect-sdk-fundamentals/lessons/lesson-4-serial-communication-uart/topic/uart-driver/" TargetMode="Externa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academy.nordicsemi.com/courses/nrf-connect-sdk-fundamentals/lessons/lesson-4-serial-communication-uart/topic/uart-driver/" TargetMode="Externa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academy.nordicsemi.com/courses/nrf-connect-sdk-fundamentals/lessons/lesson-4-serial-communication-uart/topic/uart-driver/" TargetMode="Externa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nordicsemi.com/Products/Development-software/nRF5-SDK/Download" TargetMode="Externa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4-serial-communication-uart/topic/exercise-1-5/" TargetMode="Externa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rdicDeveloperAcademy/ncs-fund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7-multithreaded-applications/" TargetMode="Externa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nordicsemi.com/courses/nrf-connect-sdk-fundamentals/" TargetMode="External"/><Relationship Id="rId2" Type="http://schemas.openxmlformats.org/officeDocument/2006/relationships/hyperlink" Target="https://academy.nordicsemi.com/courses/bluetooth-low-energy-fundamentals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7-multithreaded-applications/topic/exercise-1-7/" TargetMode="Externa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rdicDeveloperAcademy/ncs-fund" TargetMode="Externa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7-multithreaded-applications/topic/exercise-2-7/" TargetMode="Externa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ordicsemi.com/Products/Development-tools/nRF-Command-Line-Tools/Downloa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7-multithreaded-applications/topic/exercise-3-7/" TargetMode="Externa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7-multithreaded-applications/topic/exercise-3-7/" TargetMode="Externa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nordicsemi.com/Products/Development-tools/nRF-Connect-for-Desktop/Download" TargetMode="Externa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8-thread-synchronization/" TargetMode="Externa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" TargetMode="Externa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1-nrf-connect-sdk-introduction/" TargetMode="Externa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" TargetMode="Externa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1-bluetooth-low-energy-introduction/" TargetMode="Externa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1-bluetooth-low-energy-introduction/" TargetMode="Externa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nordicsemi.com/courses/nrf-connect-sdk-fundamentals/lessons/lesson-1-nrf-connect-sdk-introduction/topic/nrf-connect-sdk-structure-and-content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1-bluetooth-low-energy-introduction/topic/gap-device-roles-and-topologies/" TargetMode="Externa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1-bluetooth-low-energy-introduction/topic/gap-device-roles-and-topologies/" TargetMode="Externa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1-bluetooth-low-energy-introduction/topic/gap-device-roles-and-topologies/" TargetMode="Externa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1-bluetooth-low-energy-introduction/topic/gap-device-roles-and-topologies/" TargetMode="Externa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cademy.nordicsemi.com/courses/bluetooth-low-energy-fundamentals/lessons/lesson-1-bluetooth-low-energy-introduction/topic/gap-device-roles-and-topologies/" TargetMode="Externa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s://academy.nordicsemi.com/courses/bluetooth-low-energy-fundamentals/lessons/lesson-1-bluetooth-low-energy-introduction/topic/gap-device-roles-and-topologies/" TargetMode="Externa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s://academy.nordicsemi.com/courses/bluetooth-low-energy-fundamentals/lessons/lesson-1-bluetooth-low-energy-introduction/topic/gap-device-roles-and-topologies/" TargetMode="Externa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1-bluetooth-low-energy-introduction/topic/blefund-lesson-1-exercise-1/" TargetMode="Externa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rdicDeveloperAcademy/bt-fund" TargetMode="External"/><Relationship Id="rId2" Type="http://schemas.openxmlformats.org/officeDocument/2006/relationships/hyperlink" Target="https://academy.nordicsemi.com/courses/bluetooth-low-energy-fundamentals/lessons/lesson-1-bluetooth-low-energy-introduction/topic/blefund-lesson-1-exercise-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cademy.nordicsemi.com/courses/nrf-connect-sdk-fundamentals/lessons/lesson-1-nrf-connect-sdk-introduction/topic/nrf-connect-sdk-structure-and-content/" TargetMode="Externa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s://academy.nordicsemi.com/courses/bluetooth-low-energy-fundamentals/lessons/lesson-1-bluetooth-low-energy-introduction/topic/blefund-lesson-1-exercise-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2-bluetooth-le-advertising/" TargetMode="Externa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cademy.nordicsemi.com/courses/nrf-connect-sdk-fundamentals/lessons/lesson-1-nrf-connect-sdk-introduction/topic/nrf-connect-sdk-structure-and-content/" TargetMode="Externa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nordicsemi.com/courses/nrf-connect-sdk-fundamentals/lessons/lesson-1-nrf-connect-sdk-introduction/topic/exercise-1-1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nordicsemi.com/courses/bluetooth-low-energy-fundamentals/lessons/lesson-2-bluetooth-le-advertising/topic/advertisement-packet/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nordicsemi.com/topic/advertising-types-events/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2-bluetooth-le-advertising/topic/blefund-lesson-2-exercise-1/" TargetMode="Externa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rdicDeveloperAcademy/bt-fund" TargetMode="Externa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AJdOqsL9m8?list=PLx_tBuQ_KSqEt7NK-H7Lu78lT2OijwIMl" TargetMode="Externa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" TargetMode="Externa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os-p-001.sitecorecontenthub.cloud/api/public/content/bb9468d0427c4c21b85f981239098d3b?v=07ed3211" TargetMode="External"/><Relationship Id="rId2" Type="http://schemas.openxmlformats.org/officeDocument/2006/relationships/hyperlink" Target="https://www.nordicsemi.com/Products/Development-tools/nRF-Command-Line-Tools/Download?lang=en#infotab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de.visualstudio.com/download" TargetMode="Externa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2-bluetooth-le-advertising/topic/blefund-lesson-2-exercise-2/" TargetMode="Externa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2-bluetooth-le-advertising/topic/blefund-lesson-2-exercise-3/" TargetMode="Externa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rfconnect.github.io/vscode-nrf-connect/index.html" TargetMode="External"/><Relationship Id="rId2" Type="http://schemas.openxmlformats.org/officeDocument/2006/relationships/hyperlink" Target="https://www.nordicsemi.com/" TargetMode="External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ordicsemi.com/bundle/ncs-latest/page/nrf/libraries/bluetooth/services/lbs.html#service-uuid" TargetMode="Externa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nos-p-001.sitecorecontenthub.cloud/api/public/content/71a9f9e9631c4fa781289ddd49da2275?v=1e10dcbc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1-nrf-connect-sdk-introduction/topic/exercise-2-1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2-reading-buttons-and-controlling-leds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ordicsemi.com/bundle/ncs-latest/page/zephyr/build/dts/index.html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nordicsemi.com/bundle/ncs-1.9.2-dev1/page/zephyr/reference/devicetree/api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cetree.org/specification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2-reading-buttons-and-controlling-leds/topic/device-driver-model/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ordicsemi.com/bundle/ncs-latest/page/zephyr/kernel/drivers/index.html#device-model-api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2-reading-buttons-and-controlling-leds/topic/gpio-generic-api/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nordicsemi.com/bundle/zephyr-apis-latest/page/group_gpio_interface.html" TargetMode="External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cademy.nordicsemi.com/courses/nrf-connect-sdk-fundamentals/lessons/lesson-2-reading-buttons-and-controlling-leds/topic/dissecting-blinky/" TargetMode="Externa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fundamentals/lessons/lesson-2-reading-buttons-and-controlling-leds/topic/exercise-1-2/" TargetMode="Externa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rdicDeveloperAcademy/ncs-fund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80680" y="2336800"/>
            <a:ext cx="5577916" cy="2690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977" y="544935"/>
            <a:ext cx="67553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nRF52833-DK</a:t>
            </a:r>
          </a:p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Part-I</a:t>
            </a:r>
            <a:endParaRPr lang="ko-KR" altLang="en-US" sz="9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83914" y="3655927"/>
            <a:ext cx="8645236" cy="265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GT-Eesti-Thin"/>
              </a:rPr>
              <a:t>Bluetooth Low Energy, Bluetooth mesh, NFC, </a:t>
            </a:r>
          </a:p>
          <a:p>
            <a:pPr>
              <a:lnSpc>
                <a:spcPts val="5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GT-Eesti-Thin"/>
              </a:rPr>
              <a:t>Thread and Zigbee development kit </a:t>
            </a:r>
          </a:p>
          <a:p>
            <a:pPr>
              <a:lnSpc>
                <a:spcPts val="5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GT-Eesti-Thin"/>
              </a:rPr>
              <a:t>for the nRF52833 SoC</a:t>
            </a:r>
            <a:endParaRPr lang="en-US" altLang="ko-KR" sz="3600" b="1" i="0" dirty="0">
              <a:solidFill>
                <a:schemeClr val="bg1"/>
              </a:solidFill>
              <a:effectLst/>
              <a:latin typeface="GT-Eesti-Thin"/>
            </a:endParaRPr>
          </a:p>
        </p:txBody>
      </p:sp>
    </p:spTree>
    <p:extLst>
      <p:ext uri="{BB962C8B-B14F-4D97-AF65-F5344CB8AC3E}">
        <p14:creationId xmlns:p14="http://schemas.microsoft.com/office/powerpoint/2010/main" val="231054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7499927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Schematic of nRF52833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4" y="646225"/>
            <a:ext cx="8295178" cy="61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61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5. Configuration the pin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9EBB0-DC0A-42A7-AF2A-3ADFAC1CE178}"/>
              </a:ext>
            </a:extLst>
          </p:cNvPr>
          <p:cNvSpPr txBox="1"/>
          <p:nvPr/>
        </p:nvSpPr>
        <p:spPr>
          <a:xfrm>
            <a:off x="152400" y="716096"/>
            <a:ext cx="772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 </a:t>
            </a:r>
            <a:r>
              <a:rPr lang="ko-KR" altLang="en-US"/>
              <a:t>버튼에 연결된 핀을 입력 핀으로 구성하고 하드웨어 사양을 설정한다</a:t>
            </a:r>
            <a:r>
              <a:rPr lang="en-US" altLang="ko-KR"/>
              <a:t>.</a:t>
            </a:r>
            <a:endParaRPr lang="ko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3C481C-AB51-4813-8D06-F54DE9DFA9D8}"/>
              </a:ext>
            </a:extLst>
          </p:cNvPr>
          <p:cNvSpPr/>
          <p:nvPr/>
        </p:nvSpPr>
        <p:spPr>
          <a:xfrm>
            <a:off x="469900" y="1182249"/>
            <a:ext cx="11569700" cy="12926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 STEP 5 - Configure the pin connected to the button to be an input pin and set its hardware specifications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gpio_pin_configure_dt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GPIO_INPUT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11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b="1">
                <a:solidFill>
                  <a:schemeClr val="tx1"/>
                </a:solidFill>
              </a:rPr>
              <a:t>6.  Read the status of the button </a:t>
            </a:r>
            <a:r>
              <a:rPr lang="en-US" altLang="ko-KR" b="1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chemeClr val="tx1"/>
                </a:solidFill>
              </a:rPr>
              <a:t>메인 루프에서 버튼의 상태를 읽어 </a:t>
            </a:r>
            <a:r>
              <a:rPr lang="en-US" altLang="ko-KR">
                <a:solidFill>
                  <a:schemeClr val="tx1"/>
                </a:solidFill>
              </a:rPr>
              <a:t>LED</a:t>
            </a:r>
            <a:r>
              <a:rPr lang="ko-KR" altLang="en-US">
                <a:solidFill>
                  <a:schemeClr val="tx1"/>
                </a:solidFill>
              </a:rPr>
              <a:t>를 업데이트하는 작업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9EBB0-DC0A-42A7-AF2A-3ADFAC1CE178}"/>
              </a:ext>
            </a:extLst>
          </p:cNvPr>
          <p:cNvSpPr txBox="1"/>
          <p:nvPr/>
        </p:nvSpPr>
        <p:spPr>
          <a:xfrm>
            <a:off x="163158" y="1619739"/>
            <a:ext cx="4282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STEP 6.1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추가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Read button status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458E2D-0DE2-4702-9D2D-EC83CE42E612}"/>
              </a:ext>
            </a:extLst>
          </p:cNvPr>
          <p:cNvSpPr/>
          <p:nvPr/>
        </p:nvSpPr>
        <p:spPr>
          <a:xfrm>
            <a:off x="386754" y="2052786"/>
            <a:ext cx="785360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6.1 - Read the status of the button and store it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gpio_pin_get_dt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33D00-1766-45AF-83E4-53008CEE7DE5}"/>
              </a:ext>
            </a:extLst>
          </p:cNvPr>
          <p:cNvSpPr txBox="1"/>
          <p:nvPr/>
        </p:nvSpPr>
        <p:spPr>
          <a:xfrm>
            <a:off x="163158" y="3201733"/>
            <a:ext cx="5264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/>
              <a:t> STEP 6.2</a:t>
            </a:r>
            <a:r>
              <a:rPr lang="ko-KR" altLang="en-US" sz="1600"/>
              <a:t>에 추가</a:t>
            </a:r>
            <a:r>
              <a:rPr lang="en-US" altLang="ko-KR" sz="1600"/>
              <a:t> </a:t>
            </a:r>
            <a:r>
              <a:rPr lang="en-US" altLang="ko-KR" sz="1600">
                <a:sym typeface="Wingdings" panose="05000000000000000000" pitchFamily="2" charset="2"/>
              </a:rPr>
              <a:t> </a:t>
            </a:r>
            <a:r>
              <a:rPr lang="en-US" altLang="ko-KR" sz="1600"/>
              <a:t>  </a:t>
            </a:r>
            <a:r>
              <a:rPr lang="ko-KR" altLang="en-US" sz="1600"/>
              <a:t>버튼 상태에 따라 </a:t>
            </a:r>
            <a:r>
              <a:rPr lang="en-US" altLang="ko-KR" sz="1600"/>
              <a:t>LED Update</a:t>
            </a:r>
            <a:endParaRPr lang="ko-KR" altLang="en-US" sz="16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AA1BB0-0220-483E-9B4D-EB1A39428E4C}"/>
              </a:ext>
            </a:extLst>
          </p:cNvPr>
          <p:cNvSpPr/>
          <p:nvPr/>
        </p:nvSpPr>
        <p:spPr>
          <a:xfrm>
            <a:off x="386754" y="3619391"/>
            <a:ext cx="796790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6.2 - Update the LED to the status of the button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gpio_pin_set_dt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8338B0-3B8D-41D8-97EF-B4C748E78B24}"/>
              </a:ext>
            </a:extLst>
          </p:cNvPr>
          <p:cNvSpPr/>
          <p:nvPr/>
        </p:nvSpPr>
        <p:spPr>
          <a:xfrm>
            <a:off x="163158" y="550300"/>
            <a:ext cx="11489688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이번 단계에서는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CPU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계속해서 버튼의 상태를 확인하도록 폴링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(polling)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하여 버튼이 눌렸는지 여부를 판단하고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그에 따라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업데이트한다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버튼이 눌리면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켜지고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버튼이 눌리지 않으면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꺼지도록 구현한다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984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7.  Build &amp; Flash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A4CE10-38C9-456E-B726-479BB1BDECFE}"/>
              </a:ext>
            </a:extLst>
          </p:cNvPr>
          <p:cNvGrpSpPr/>
          <p:nvPr/>
        </p:nvGrpSpPr>
        <p:grpSpPr>
          <a:xfrm>
            <a:off x="495720" y="1795610"/>
            <a:ext cx="7464939" cy="3486396"/>
            <a:chOff x="495720" y="816663"/>
            <a:chExt cx="9740480" cy="46989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975872-50FD-4F41-9F92-1BC51DBD4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720" y="816663"/>
              <a:ext cx="9740480" cy="4698925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6ABC562-8892-4891-BED6-7483CE213EF5}"/>
                </a:ext>
              </a:extLst>
            </p:cNvPr>
            <p:cNvSpPr/>
            <p:nvPr/>
          </p:nvSpPr>
          <p:spPr>
            <a:xfrm>
              <a:off x="7518400" y="4067864"/>
              <a:ext cx="927100" cy="8001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0ED96D8-882B-4FB4-A82A-0B3EF7FDD436}"/>
                </a:ext>
              </a:extLst>
            </p:cNvPr>
            <p:cNvSpPr/>
            <p:nvPr/>
          </p:nvSpPr>
          <p:spPr>
            <a:xfrm>
              <a:off x="8128000" y="1356414"/>
              <a:ext cx="482600" cy="52705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A568781-2908-4DC1-94D0-830323D7A016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7981950" y="1883464"/>
              <a:ext cx="400050" cy="2184400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AEB610-946A-455E-9C93-DBC8735CE6C5}"/>
              </a:ext>
            </a:extLst>
          </p:cNvPr>
          <p:cNvSpPr txBox="1"/>
          <p:nvPr/>
        </p:nvSpPr>
        <p:spPr>
          <a:xfrm>
            <a:off x="269810" y="786891"/>
            <a:ext cx="462177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Button1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누르면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LED1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sleep time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100msec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로 변경하여 시험해보자</a:t>
            </a:r>
          </a:p>
        </p:txBody>
      </p:sp>
    </p:spTree>
    <p:extLst>
      <p:ext uri="{BB962C8B-B14F-4D97-AF65-F5344CB8AC3E}">
        <p14:creationId xmlns:p14="http://schemas.microsoft.com/office/powerpoint/2010/main" val="8514520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96CDF46D-40F3-4F73-9C01-F285EF1CD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23815"/>
              </p:ext>
            </p:extLst>
          </p:nvPr>
        </p:nvGraphicFramePr>
        <p:xfrm>
          <a:off x="989496" y="873110"/>
          <a:ext cx="10213008" cy="3322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739">
                  <a:extLst>
                    <a:ext uri="{9D8B030D-6E8A-4147-A177-3AD203B41FA5}">
                      <a16:colId xmlns:a16="http://schemas.microsoft.com/office/drawing/2014/main" val="3831782175"/>
                    </a:ext>
                  </a:extLst>
                </a:gridCol>
                <a:gridCol w="2619632">
                  <a:extLst>
                    <a:ext uri="{9D8B030D-6E8A-4147-A177-3AD203B41FA5}">
                      <a16:colId xmlns:a16="http://schemas.microsoft.com/office/drawing/2014/main" val="2407385026"/>
                    </a:ext>
                  </a:extLst>
                </a:gridCol>
                <a:gridCol w="4744995">
                  <a:extLst>
                    <a:ext uri="{9D8B030D-6E8A-4147-A177-3AD203B41FA5}">
                      <a16:colId xmlns:a16="http://schemas.microsoft.com/office/drawing/2014/main" val="386984420"/>
                    </a:ext>
                  </a:extLst>
                </a:gridCol>
                <a:gridCol w="2154642">
                  <a:extLst>
                    <a:ext uri="{9D8B030D-6E8A-4147-A177-3AD203B41FA5}">
                      <a16:colId xmlns:a16="http://schemas.microsoft.com/office/drawing/2014/main" val="3779814740"/>
                    </a:ext>
                  </a:extLst>
                </a:gridCol>
              </a:tblGrid>
              <a:tr h="460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한컴고딕"/>
                        </a:rPr>
                        <a:t>No.</a:t>
                      </a:r>
                      <a:endParaRPr lang="ko-KR" altLang="en-US" sz="1600" b="1">
                        <a:latin typeface="한컴고딕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한컴고딕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한컴고딕"/>
                        </a:rPr>
                        <a:t>Code</a:t>
                      </a:r>
                      <a:endParaRPr lang="ko-KR" altLang="en-US" sz="1600" b="1">
                        <a:latin typeface="한컴고딕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한컴고딕"/>
                        </a:rPr>
                        <a:t>비</a:t>
                      </a:r>
                      <a:r>
                        <a:rPr lang="en-US" altLang="ko-KR" sz="1600" b="1">
                          <a:latin typeface="한컴고딕"/>
                        </a:rPr>
                        <a:t> </a:t>
                      </a:r>
                      <a:r>
                        <a:rPr lang="ko-KR" altLang="en-US" sz="1600" b="1">
                          <a:latin typeface="한컴고딕"/>
                        </a:rPr>
                        <a:t>고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59374"/>
                  </a:ext>
                </a:extLst>
              </a:tr>
              <a:tr h="460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3.1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한컴고딕"/>
                        </a:rPr>
                        <a:t>노드 식별자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고딕"/>
                        </a:rPr>
                        <a:t> #define SW0_NODE DT_ALIAS(sw0)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atin typeface="한컴고딕"/>
                        </a:rPr>
                        <a:t>버튼</a:t>
                      </a:r>
                      <a:r>
                        <a:rPr lang="en-US" altLang="ko-KR" sz="1400">
                          <a:latin typeface="한컴고딕"/>
                        </a:rPr>
                        <a:t>-1 </a:t>
                      </a:r>
                      <a:r>
                        <a:rPr lang="ko-KR" altLang="en-US" sz="1400">
                          <a:latin typeface="한컴고딕"/>
                        </a:rPr>
                        <a:t>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10901"/>
                  </a:ext>
                </a:extLst>
              </a:tr>
              <a:tr h="643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3.2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한컴고딕"/>
                        </a:rPr>
                        <a:t>디바이스 정보 가져오기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고딕"/>
                        </a:rPr>
                        <a:t> static</a:t>
                      </a:r>
                      <a:r>
                        <a:rPr lang="ko-KR" altLang="en-US" sz="1400">
                          <a:latin typeface="한컴고딕"/>
                        </a:rPr>
                        <a:t> </a:t>
                      </a:r>
                      <a:r>
                        <a:rPr lang="en-US" altLang="ko-KR" sz="1400">
                          <a:latin typeface="한컴고딕"/>
                        </a:rPr>
                        <a:t>const</a:t>
                      </a:r>
                      <a:r>
                        <a:rPr lang="ko-KR" altLang="en-US" sz="1400">
                          <a:latin typeface="한컴고딕"/>
                        </a:rPr>
                        <a:t> </a:t>
                      </a:r>
                      <a:r>
                        <a:rPr lang="en-US" altLang="ko-KR" sz="1400">
                          <a:latin typeface="한컴고딕"/>
                        </a:rPr>
                        <a:t>struct</a:t>
                      </a:r>
                      <a:r>
                        <a:rPr lang="ko-KR" altLang="en-US" sz="1400">
                          <a:latin typeface="한컴고딕"/>
                        </a:rPr>
                        <a:t> </a:t>
                      </a:r>
                      <a:r>
                        <a:rPr lang="en-US" altLang="ko-KR" sz="1400">
                          <a:latin typeface="한컴고딕"/>
                        </a:rPr>
                        <a:t>gpio_dt_spec</a:t>
                      </a:r>
                      <a:r>
                        <a:rPr lang="ko-KR" altLang="en-US" sz="1400">
                          <a:latin typeface="한컴고딕"/>
                        </a:rPr>
                        <a:t> </a:t>
                      </a:r>
                      <a:r>
                        <a:rPr lang="en-US" altLang="ko-KR" sz="1400">
                          <a:latin typeface="한컴고딕"/>
                        </a:rPr>
                        <a:t>button</a:t>
                      </a:r>
                      <a:r>
                        <a:rPr lang="ko-KR" altLang="en-US" sz="1400">
                          <a:latin typeface="한컴고딕"/>
                        </a:rPr>
                        <a:t> </a:t>
                      </a:r>
                      <a:r>
                        <a:rPr lang="en-US" altLang="ko-KR" sz="1400">
                          <a:latin typeface="한컴고딕"/>
                        </a:rPr>
                        <a:t>=</a:t>
                      </a:r>
                      <a:r>
                        <a:rPr lang="ko-KR" altLang="en-US" sz="1400">
                          <a:latin typeface="한컴고딕"/>
                        </a:rPr>
                        <a:t> </a:t>
                      </a:r>
                      <a:r>
                        <a:rPr lang="en-US" altLang="ko-KR" sz="1400">
                          <a:latin typeface="한컴고딕"/>
                        </a:rPr>
                        <a:t>GPIO_DT_SPEC_GET(SW0_NODE, gpios);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173527"/>
                  </a:ext>
                </a:extLst>
              </a:tr>
              <a:tr h="460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4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한컴고딕"/>
                        </a:rPr>
                        <a:t>장치 사용 준비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고딕"/>
                        </a:rPr>
                        <a:t>if(!gpio_is_ready(button.port))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고딕"/>
                        </a:rPr>
                        <a:t> 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436450"/>
                  </a:ext>
                </a:extLst>
              </a:tr>
              <a:tr h="460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5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한컴고딕"/>
                        </a:rPr>
                        <a:t>GPIO </a:t>
                      </a:r>
                      <a:r>
                        <a:rPr lang="ko-KR" altLang="en-US" sz="1400">
                          <a:latin typeface="한컴고딕"/>
                        </a:rPr>
                        <a:t>핀 구성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고딕"/>
                        </a:rPr>
                        <a:t>gpio_pin_configure_dt(&amp;button, GPIO_INPUT)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atin typeface="한컴고딕"/>
                        </a:rPr>
                        <a:t>버튼 입력으로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107163"/>
                  </a:ext>
                </a:extLst>
              </a:tr>
              <a:tr h="460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6.1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버튼 상태 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고딕"/>
                        </a:rPr>
                        <a:t>bool val=gpio_pin_get_dt(&amp;button)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84815"/>
                  </a:ext>
                </a:extLst>
              </a:tr>
              <a:tr h="378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6.2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LED</a:t>
                      </a:r>
                      <a:r>
                        <a:rPr lang="ko-KR" altLang="en-US" sz="1400">
                          <a:latin typeface="한컴고딕"/>
                        </a:rPr>
                        <a:t> 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고딕"/>
                        </a:rPr>
                        <a:t>gpio_pin_set_dt(&amp;led, val)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9613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9D3792-1619-4FD0-9D28-FD96165E8E19}"/>
              </a:ext>
            </a:extLst>
          </p:cNvPr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정리 </a:t>
            </a:r>
            <a:r>
              <a:rPr lang="en-US" altLang="ko-KR" sz="2000" b="1">
                <a:solidFill>
                  <a:schemeClr val="tx1"/>
                </a:solidFill>
              </a:rPr>
              <a:t>: Control an LED through a button</a:t>
            </a:r>
          </a:p>
        </p:txBody>
      </p:sp>
    </p:spTree>
    <p:extLst>
      <p:ext uri="{BB962C8B-B14F-4D97-AF65-F5344CB8AC3E}">
        <p14:creationId xmlns:p14="http://schemas.microsoft.com/office/powerpoint/2010/main" val="35059334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9621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2800" b="1">
                <a:solidFill>
                  <a:schemeClr val="tx1"/>
                </a:solidFill>
              </a:rPr>
              <a:t>Exercise 2</a:t>
            </a:r>
          </a:p>
          <a:p>
            <a:pPr marL="88900" algn="ctr"/>
            <a:r>
              <a:rPr lang="en-US" altLang="ko-KR" sz="2800" b="1">
                <a:solidFill>
                  <a:schemeClr val="tx1"/>
                </a:solidFill>
              </a:rPr>
              <a:t>Controlling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>
                <a:solidFill>
                  <a:schemeClr val="tx1"/>
                </a:solidFill>
              </a:rPr>
              <a:t>an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>
                <a:solidFill>
                  <a:schemeClr val="tx1"/>
                </a:solidFill>
              </a:rPr>
              <a:t>LED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>
                <a:solidFill>
                  <a:schemeClr val="tx1"/>
                </a:solidFill>
              </a:rPr>
              <a:t>through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>
                <a:solidFill>
                  <a:schemeClr val="tx1"/>
                </a:solidFill>
              </a:rPr>
              <a:t>a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>
                <a:solidFill>
                  <a:schemeClr val="tx1"/>
                </a:solidFill>
              </a:rPr>
              <a:t>Button</a:t>
            </a:r>
          </a:p>
          <a:p>
            <a:pPr marL="88900" algn="ctr"/>
            <a:r>
              <a:rPr lang="en-US" altLang="ko-KR" sz="2800" b="1">
                <a:solidFill>
                  <a:schemeClr val="tx1"/>
                </a:solidFill>
              </a:rPr>
              <a:t>(Interrupt based)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91D9B-5DDC-4DBD-82F6-D4E57EFF6A44}"/>
              </a:ext>
            </a:extLst>
          </p:cNvPr>
          <p:cNvSpPr txBox="1"/>
          <p:nvPr/>
        </p:nvSpPr>
        <p:spPr>
          <a:xfrm>
            <a:off x="619125" y="2505075"/>
            <a:ext cx="9134808" cy="1094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Interrupt</a:t>
            </a:r>
            <a:r>
              <a:rPr lang="ko-KR" altLang="en-US"/>
              <a:t>를 사용하여 좀더 효율적인 전원관리를 적용해보자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Button</a:t>
            </a:r>
            <a:r>
              <a:rPr lang="ko-KR" altLang="en-US"/>
              <a:t>이 눌러졌을 때</a:t>
            </a:r>
            <a:r>
              <a:rPr lang="en-US" altLang="ko-KR"/>
              <a:t>, interrupt</a:t>
            </a:r>
            <a:r>
              <a:rPr lang="ko-KR" altLang="en-US"/>
              <a:t>가 발생하도록 설정</a:t>
            </a: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Button</a:t>
            </a:r>
            <a:r>
              <a:rPr lang="ko-KR" altLang="en-US"/>
              <a:t>을 위한 </a:t>
            </a:r>
            <a:r>
              <a:rPr lang="en-US" altLang="ko-KR"/>
              <a:t>Interrupt handler(callback function) </a:t>
            </a:r>
            <a:r>
              <a:rPr lang="ko-KR" altLang="en-US"/>
              <a:t>만들고</a:t>
            </a:r>
            <a:r>
              <a:rPr lang="en-US" altLang="ko-KR"/>
              <a:t>, LED</a:t>
            </a:r>
            <a:r>
              <a:rPr lang="ko-KR" altLang="en-US"/>
              <a:t> </a:t>
            </a:r>
            <a:r>
              <a:rPr lang="en-US" altLang="ko-KR"/>
              <a:t>toggle </a:t>
            </a:r>
            <a:r>
              <a:rPr lang="ko-KR" altLang="en-US"/>
              <a:t>하도록 하자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525BA4-D0C6-4B2E-BC6B-B6AAC81931A0}"/>
              </a:ext>
            </a:extLst>
          </p:cNvPr>
          <p:cNvSpPr/>
          <p:nvPr/>
        </p:nvSpPr>
        <p:spPr>
          <a:xfrm>
            <a:off x="5983634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2 -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7990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1. Open application in VS Code 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 2. open main.c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4770D3-5440-4F13-843A-4D4807F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98" y="599856"/>
            <a:ext cx="4972427" cy="2888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C2CCD-EDBE-470A-A2E6-37518173D520}"/>
              </a:ext>
            </a:extLst>
          </p:cNvPr>
          <p:cNvSpPr txBox="1"/>
          <p:nvPr/>
        </p:nvSpPr>
        <p:spPr>
          <a:xfrm>
            <a:off x="5867401" y="809405"/>
            <a:ext cx="591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1.  download </a:t>
            </a:r>
            <a:r>
              <a:rPr lang="ko-KR" altLang="en-US" sz="2000"/>
              <a:t>받은 폴더에서 </a:t>
            </a:r>
            <a:br>
              <a:rPr lang="en-US" altLang="ko-KR" sz="2000"/>
            </a:br>
            <a:r>
              <a:rPr lang="en-US" altLang="ko-KR" sz="2000"/>
              <a:t>    ncs-fund/v2.8.x-v2.7.0/l2/</a:t>
            </a:r>
            <a:r>
              <a:rPr lang="en-US" altLang="ko-KR" sz="2000">
                <a:solidFill>
                  <a:srgbClr val="0000FF"/>
                </a:solidFill>
              </a:rPr>
              <a:t>l2_e2 </a:t>
            </a:r>
            <a:r>
              <a:rPr lang="ko-KR" altLang="en-US" sz="2000"/>
              <a:t>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CBF6A-E40C-4FEF-8FDA-60F63B1B5998}"/>
              </a:ext>
            </a:extLst>
          </p:cNvPr>
          <p:cNvSpPr txBox="1"/>
          <p:nvPr/>
        </p:nvSpPr>
        <p:spPr>
          <a:xfrm>
            <a:off x="5867401" y="1809860"/>
            <a:ext cx="591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2. open</a:t>
            </a:r>
            <a:r>
              <a:rPr lang="ko-KR" altLang="en-US" sz="2000"/>
              <a:t> </a:t>
            </a:r>
            <a:r>
              <a:rPr lang="en-US" altLang="ko-KR" sz="2000"/>
              <a:t>main.c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184769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3. Configure the interrupt on the button’s pin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BB642-5E7C-4520-BBB2-FC4F95BD95D1}"/>
              </a:ext>
            </a:extLst>
          </p:cNvPr>
          <p:cNvSpPr/>
          <p:nvPr/>
        </p:nvSpPr>
        <p:spPr>
          <a:xfrm>
            <a:off x="577113" y="2579950"/>
            <a:ext cx="9829800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3 - Configure the interrupt on the button's pin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gpio_pin_interrupt_configure_dt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GPIO_INT_EDGE_TO_ACTIVE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1969C8-1FE6-47A4-8D5B-32EDA81C5D94}"/>
              </a:ext>
            </a:extLst>
          </p:cNvPr>
          <p:cNvSpPr/>
          <p:nvPr/>
        </p:nvSpPr>
        <p:spPr>
          <a:xfrm>
            <a:off x="216946" y="588843"/>
            <a:ext cx="11758108" cy="190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버튼 핀에서 인터럽트 구성하기</a:t>
            </a:r>
          </a:p>
          <a:p>
            <a:pPr marL="452438" lvl="0" indent="-1841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버튼과 연결된 핀에서 인터럽트를 구성하려면 gpio_pin_interrupt_configure_dt() 함수를 호출해야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452438" lvl="0" indent="-1841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함수를 사용하면 버튼 상태가 변경될 때마다 프로그램이 반응하도록 할 수 있다. 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452438" lvl="0" indent="-1841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인터럽트 구성은 보통 상승 에지, 하강 에지 또는 레벨 변화에 따라 트리거되도록 설정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452438" lvl="0" indent="-1841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다음 코드를 main.c의 STEP 3에 추가하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자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698023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4. Define the callback function button_pressed()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31ABF2-2DBF-460C-BF23-9AA651728F52}"/>
              </a:ext>
            </a:extLst>
          </p:cNvPr>
          <p:cNvSpPr/>
          <p:nvPr/>
        </p:nvSpPr>
        <p:spPr>
          <a:xfrm>
            <a:off x="556335" y="2311628"/>
            <a:ext cx="11341100" cy="14773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4 - Define the callback function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button_pressed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dev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gpio_callback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pins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gpio_pin_toggle_dt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A224B6-90EC-4776-9377-98977AC0820D}"/>
              </a:ext>
            </a:extLst>
          </p:cNvPr>
          <p:cNvSpPr/>
          <p:nvPr/>
        </p:nvSpPr>
        <p:spPr>
          <a:xfrm>
            <a:off x="207981" y="648398"/>
            <a:ext cx="11776038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버튼이 눌렸을 때 실행될 콜백 함수 button_pressed() 정의하기</a:t>
            </a:r>
          </a:p>
          <a:p>
            <a:pPr marL="355600" lvl="0" indent="-173038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버튼이 눌렸을 때 LED를 토글하는 콜백 함수를 정의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55600" lvl="0" indent="-173038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함수는 버튼 인터럽트가 트리거될 때 호출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355600" lvl="0" indent="-173038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main.c의 STEP 4에 다음 코드를 추가하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자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697823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5. Define a variable of type static struct gpio_callback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3A9F11-6BD4-4EFD-879E-5FD59617165F}"/>
              </a:ext>
            </a:extLst>
          </p:cNvPr>
          <p:cNvSpPr/>
          <p:nvPr/>
        </p:nvSpPr>
        <p:spPr>
          <a:xfrm>
            <a:off x="622664" y="1784784"/>
            <a:ext cx="10946672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6A9955"/>
                </a:solidFill>
                <a:latin typeface="Consolas" panose="020B0609020204030204" pitchFamily="49" charset="0"/>
              </a:rPr>
              <a:t>/* STEP 5 - Define a variable of type static struct gpio_callback */</a:t>
            </a:r>
            <a:endParaRPr lang="en-US" altLang="ko-KR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gpio_callback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button_cb_data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endParaRPr lang="en-US" altLang="ko-KR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2A4FF5-5E64-4981-8F51-8ECF7A0ACABC}"/>
              </a:ext>
            </a:extLst>
          </p:cNvPr>
          <p:cNvSpPr/>
          <p:nvPr/>
        </p:nvSpPr>
        <p:spPr>
          <a:xfrm>
            <a:off x="578032" y="3078309"/>
            <a:ext cx="8032568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gpio_callback {</a:t>
            </a: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/** This is meant to be used in the driver and the user should not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 * mess with it (see drivers/gpio/gpio_utils.h)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 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sys_snode_t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node;</a:t>
            </a:r>
          </a:p>
          <a:p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/** Actual callback function being called when relevant.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gpio_callback_handler_t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handler;</a:t>
            </a:r>
          </a:p>
          <a:p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/** A mask of pins the callback is interested in, if 0 the callback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 * will never be called. Such pin_mask can be modified whenever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 * necessary by the owner, and thus will affect the handler being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 * called or not. The selected pins must be configured to trigger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 * an interrupt.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    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gpio_port_pins_t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pin_mask;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  <a:endParaRPr lang="en-US" altLang="ko-KR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3D015-5C6D-4DDA-8F1A-5EE0ECC2ECC6}"/>
              </a:ext>
            </a:extLst>
          </p:cNvPr>
          <p:cNvSpPr txBox="1"/>
          <p:nvPr/>
        </p:nvSpPr>
        <p:spPr>
          <a:xfrm>
            <a:off x="578032" y="2666337"/>
            <a:ext cx="172354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참고</a:t>
            </a:r>
            <a:r>
              <a:rPr lang="en-US" altLang="ko-KR"/>
              <a:t>: gpio.h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2906ED-8DC3-493D-AC55-37B5B82AADE1}"/>
              </a:ext>
            </a:extLst>
          </p:cNvPr>
          <p:cNvSpPr/>
          <p:nvPr/>
        </p:nvSpPr>
        <p:spPr>
          <a:xfrm>
            <a:off x="440509" y="516836"/>
            <a:ext cx="11468206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5.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static struct gpio_callback 타입의 변수 정의하기</a:t>
            </a: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gpio_callback 구조체는 버튼 인터럽트가 트리거될 때 호출될 콜백 함수에 대한 정보를 저장하는 역할을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main.c의 STEP 5에 다음 코드를 추가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하자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7027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6. Initialize the static struct gpio_callback variable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CB390A-DC72-4E25-B1F9-4809B7B32780}"/>
              </a:ext>
            </a:extLst>
          </p:cNvPr>
          <p:cNvSpPr/>
          <p:nvPr/>
        </p:nvSpPr>
        <p:spPr>
          <a:xfrm>
            <a:off x="330199" y="2277380"/>
            <a:ext cx="1135380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6A9955"/>
                </a:solidFill>
                <a:latin typeface="Consolas" panose="020B0609020204030204" pitchFamily="49" charset="0"/>
              </a:rPr>
              <a:t>    /* STEP 6 - Initialize the static struct gpio_callback variable   */</a:t>
            </a:r>
            <a:endParaRPr lang="en-US" altLang="ko-KR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gpio_init_callback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button_cb_data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button_pressed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rgbClr val="569CD6"/>
                </a:solidFill>
                <a:latin typeface="Consolas" panose="020B0609020204030204" pitchFamily="49" charset="0"/>
              </a:rPr>
              <a:t>BIT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)); </a:t>
            </a:r>
            <a:endParaRPr lang="en-US" altLang="ko-KR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E741BF-11F4-4216-8292-440B065BD49F}"/>
              </a:ext>
            </a:extLst>
          </p:cNvPr>
          <p:cNvSpPr/>
          <p:nvPr/>
        </p:nvSpPr>
        <p:spPr>
          <a:xfrm>
            <a:off x="126401" y="630039"/>
            <a:ext cx="11761395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static struct gpio_callback 변수 초기화하기</a:t>
            </a:r>
          </a:p>
          <a:p>
            <a:pPr marL="285750" lvl="0" indent="-103188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gpio_callback 구조체 변수 button_cb_data를 초기화하려면, 이 변수와 콜백 함수, 그리고 GPIO 핀에 대한 비트 마스크를 gpio_init_callback() 함수에 전달해야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285750" lvl="0" indent="-103188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main.c의 STEP 6에 다음 코드를 추가하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자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5435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7499927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Power Supply : </a:t>
            </a:r>
            <a:r>
              <a:rPr lang="en-US" altLang="ko-KR" sz="2000" b="1"/>
              <a:t>5 V regulator and protecting diodes 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30" y="1149465"/>
            <a:ext cx="9815411" cy="26748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03565" y="4502727"/>
            <a:ext cx="10301743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/>
              <a:t>Each source has a reverse protection diode to prevent current flowing in the wrong direction if multiple sources are connected at the same time.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861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7. Add the callback function by calling gpio_add_callback()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0A71D9-1E25-4486-BAF3-3BFE3A5EA1D7}"/>
              </a:ext>
            </a:extLst>
          </p:cNvPr>
          <p:cNvSpPr/>
          <p:nvPr/>
        </p:nvSpPr>
        <p:spPr>
          <a:xfrm>
            <a:off x="400050" y="1856094"/>
            <a:ext cx="1139190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6A9955"/>
                </a:solidFill>
                <a:latin typeface="Consolas" panose="020B0609020204030204" pitchFamily="49" charset="0"/>
              </a:rPr>
              <a:t>    /* STEP 7 - Add the callback function by calling gpio_add_callback()   */</a:t>
            </a:r>
            <a:endParaRPr lang="en-US" altLang="ko-KR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gpio_add_callback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button_cb_data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44A8EC-CC97-4EB6-A474-B7F1A5B19C37}"/>
              </a:ext>
            </a:extLst>
          </p:cNvPr>
          <p:cNvSpPr/>
          <p:nvPr/>
        </p:nvSpPr>
        <p:spPr>
          <a:xfrm>
            <a:off x="380103" y="529314"/>
            <a:ext cx="7763435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콜백 함수 추가하기</a:t>
            </a:r>
          </a:p>
          <a:p>
            <a:pPr marL="285750" lvl="0" indent="-103188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gpio_add_callback() 함수를 호출하여 콜백 함수를 추가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285750" lvl="0" indent="-103188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main.c의 STEP 7에 다음 코드를 추가하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자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626281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8. Get rid of polling code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7F00C4-0DEE-4DA0-B50A-6E8F37E7A5E3}"/>
              </a:ext>
            </a:extLst>
          </p:cNvPr>
          <p:cNvSpPr/>
          <p:nvPr/>
        </p:nvSpPr>
        <p:spPr>
          <a:xfrm>
            <a:off x="749450" y="1481495"/>
            <a:ext cx="8724900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2000">
                <a:solidFill>
                  <a:srgbClr val="6A9955"/>
                </a:solidFill>
                <a:latin typeface="Consolas" panose="020B0609020204030204" pitchFamily="49" charset="0"/>
              </a:rPr>
              <a:t>        /* STEP 8 - Remove the polling code */</a:t>
            </a:r>
            <a:endParaRPr lang="en-US" altLang="ko-KR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        //</a:t>
            </a:r>
            <a:r>
              <a:rPr lang="en-US" altLang="ko-KR" sz="2000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gpio_pin_get_dt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        //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gpio_pin_set_dt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led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569CD6"/>
                </a:solidFill>
                <a:latin typeface="Consolas" panose="020B0609020204030204" pitchFamily="49" charset="0"/>
              </a:rPr>
              <a:t>SLEEP_TIME_MS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F989AC-A259-4CAF-AE46-5CAFB27E4CDB}"/>
              </a:ext>
            </a:extLst>
          </p:cNvPr>
          <p:cNvSpPr/>
          <p:nvPr/>
        </p:nvSpPr>
        <p:spPr>
          <a:xfrm>
            <a:off x="0" y="4142013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9. Build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&amp;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Flash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304C0-2E72-4752-A2E5-62C196163F7E}"/>
              </a:ext>
            </a:extLst>
          </p:cNvPr>
          <p:cNvSpPr txBox="1"/>
          <p:nvPr/>
        </p:nvSpPr>
        <p:spPr>
          <a:xfrm>
            <a:off x="330200" y="4755146"/>
            <a:ext cx="6986208" cy="777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add build configuration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다시 해주어야 함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button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한번 눌렀다 뗄때마다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Toggling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되는 것을 확인할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87F3E8-58F7-4B41-AFE0-A4D3E61040EE}"/>
              </a:ext>
            </a:extLst>
          </p:cNvPr>
          <p:cNvSpPr/>
          <p:nvPr/>
        </p:nvSpPr>
        <p:spPr>
          <a:xfrm>
            <a:off x="509194" y="613133"/>
            <a:ext cx="11453309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8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우리는 메인 루프에서 모든 폴링 코드를 제거하고, 메인 스레드를 오랜 시간 동안 잠자게 하기 위해 k_msleep() 함수를 호출하는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코드만 남길 것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다음 코드를 main 함수의 무한 루프에서 폴링 코드 대신 사용하세요:</a:t>
            </a:r>
          </a:p>
        </p:txBody>
      </p:sp>
    </p:spTree>
    <p:extLst>
      <p:ext uri="{BB962C8B-B14F-4D97-AF65-F5344CB8AC3E}">
        <p14:creationId xmlns:p14="http://schemas.microsoft.com/office/powerpoint/2010/main" val="26866245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4B0607E-5BEC-4FB3-BD17-33D44400EF9E}"/>
              </a:ext>
            </a:extLst>
          </p:cNvPr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정리 </a:t>
            </a:r>
            <a:r>
              <a:rPr lang="en-US" altLang="ko-KR" sz="2000" b="1">
                <a:solidFill>
                  <a:schemeClr val="tx1"/>
                </a:solidFill>
              </a:rPr>
              <a:t>: Controlling an LED through a Button (Interrupt based)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E319A0-DFC0-4ECD-9346-B9DACEBD5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08475"/>
              </p:ext>
            </p:extLst>
          </p:nvPr>
        </p:nvGraphicFramePr>
        <p:xfrm>
          <a:off x="639417" y="751839"/>
          <a:ext cx="10986526" cy="3759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440">
                  <a:extLst>
                    <a:ext uri="{9D8B030D-6E8A-4147-A177-3AD203B41FA5}">
                      <a16:colId xmlns:a16="http://schemas.microsoft.com/office/drawing/2014/main" val="3831782175"/>
                    </a:ext>
                  </a:extLst>
                </a:gridCol>
                <a:gridCol w="3222172">
                  <a:extLst>
                    <a:ext uri="{9D8B030D-6E8A-4147-A177-3AD203B41FA5}">
                      <a16:colId xmlns:a16="http://schemas.microsoft.com/office/drawing/2014/main" val="2407385026"/>
                    </a:ext>
                  </a:extLst>
                </a:gridCol>
                <a:gridCol w="7151914">
                  <a:extLst>
                    <a:ext uri="{9D8B030D-6E8A-4147-A177-3AD203B41FA5}">
                      <a16:colId xmlns:a16="http://schemas.microsoft.com/office/drawing/2014/main" val="386984420"/>
                    </a:ext>
                  </a:extLst>
                </a:gridCol>
              </a:tblGrid>
              <a:tr h="369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한컴고딕"/>
                        </a:rPr>
                        <a:t>No.</a:t>
                      </a:r>
                      <a:endParaRPr lang="ko-KR" altLang="en-US" sz="1600" b="1">
                        <a:latin typeface="한컴고딕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한컴고딕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한컴고딕"/>
                        </a:rPr>
                        <a:t>Code</a:t>
                      </a:r>
                      <a:endParaRPr lang="ko-KR" altLang="en-US" sz="1600" b="1">
                        <a:latin typeface="한컴고딕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59374"/>
                  </a:ext>
                </a:extLst>
              </a:tr>
              <a:tr h="561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3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한컴고딕"/>
                        </a:rPr>
                        <a:t> </a:t>
                      </a:r>
                      <a:r>
                        <a:rPr lang="ko-KR" altLang="en-US" sz="1400">
                          <a:latin typeface="한컴고딕"/>
                        </a:rPr>
                        <a:t>버튼 핀을 인터럽트에 할당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고딕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gpio_pin_interrupt_configure_dt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D4D4D4"/>
                          </a:solidFill>
                          <a:latin typeface="Consolas" panose="020B0609020204030204" pitchFamily="49" charset="0"/>
                        </a:rPr>
                        <a:t>&amp;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button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GPIO_INT_EDGE_TO_ACTIVE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0901"/>
                  </a:ext>
                </a:extLst>
              </a:tr>
              <a:tr h="784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4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한컴고딕"/>
                        </a:rPr>
                        <a:t>버튼 눌렀을 때 실행될 콜백함수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button_pressed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4EC9B0"/>
                          </a:solidFill>
                          <a:latin typeface="Consolas" panose="020B0609020204030204" pitchFamily="49" charset="0"/>
                        </a:rPr>
                        <a:t>device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4D4D4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dev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4EC9B0"/>
                          </a:solidFill>
                          <a:latin typeface="Consolas" panose="020B0609020204030204" pitchFamily="49" charset="0"/>
                        </a:rPr>
                        <a:t>gpio_callback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4D4D4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cb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400">
                          <a:solidFill>
                            <a:srgbClr val="4EC9B0"/>
                          </a:solidFill>
                          <a:latin typeface="Consolas" panose="020B0609020204030204" pitchFamily="49" charset="0"/>
                        </a:rPr>
                        <a:t>uint32_t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pins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173527"/>
                  </a:ext>
                </a:extLst>
              </a:tr>
              <a:tr h="561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5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한컴고딕"/>
                        </a:rPr>
                        <a:t>gpio_callback </a:t>
                      </a:r>
                      <a:r>
                        <a:rPr lang="ko-KR" altLang="en-US" sz="1400">
                          <a:latin typeface="한컴고딕"/>
                        </a:rPr>
                        <a:t>구조체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4EC9B0"/>
                          </a:solidFill>
                          <a:latin typeface="Consolas" panose="020B0609020204030204" pitchFamily="49" charset="0"/>
                        </a:rPr>
                        <a:t>gpio_callback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button_cb_data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;</a:t>
                      </a:r>
                      <a:endParaRPr lang="en-US" altLang="ko-KR" sz="14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436450"/>
                  </a:ext>
                </a:extLst>
              </a:tr>
              <a:tr h="561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6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한컴고딕"/>
                        </a:rPr>
                        <a:t>gpio_callback  </a:t>
                      </a:r>
                      <a:r>
                        <a:rPr lang="ko-KR" altLang="en-US" sz="1400">
                          <a:latin typeface="한컴고딕"/>
                        </a:rPr>
                        <a:t>변수 초기화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gpio_init_callback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D4D4D4"/>
                          </a:solidFill>
                          <a:latin typeface="Consolas" panose="020B0609020204030204" pitchFamily="49" charset="0"/>
                        </a:rPr>
                        <a:t>&amp;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button_cb_data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button_pressed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BIT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button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pin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)); 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107163"/>
                  </a:ext>
                </a:extLst>
              </a:tr>
              <a:tr h="461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7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콜백 함수 추가</a:t>
                      </a:r>
                      <a:r>
                        <a:rPr lang="en-US" altLang="ko-KR" sz="1400">
                          <a:latin typeface="한컴고딕"/>
                        </a:rPr>
                        <a:t>, </a:t>
                      </a:r>
                      <a:r>
                        <a:rPr lang="ko-KR" altLang="en-US" sz="1400">
                          <a:latin typeface="한컴고딕"/>
                        </a:rPr>
                        <a:t>콜백 함수시작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gpio_add_callback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button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port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altLang="ko-KR" sz="1400">
                          <a:solidFill>
                            <a:srgbClr val="D4D4D4"/>
                          </a:solidFill>
                          <a:latin typeface="Consolas" panose="020B0609020204030204" pitchFamily="49" charset="0"/>
                        </a:rPr>
                        <a:t>&amp;</a:t>
                      </a:r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button_cb_data</a:t>
                      </a:r>
                      <a:r>
                        <a:rPr lang="en-US" altLang="ko-KR" sz="1400">
                          <a:solidFill>
                            <a:srgbClr val="CCCCCC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84815"/>
                  </a:ext>
                </a:extLst>
              </a:tr>
              <a:tr h="461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8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while(1) </a:t>
                      </a:r>
                      <a:r>
                        <a:rPr lang="ko-KR" altLang="en-US" sz="1400">
                          <a:latin typeface="한컴고딕"/>
                        </a:rPr>
                        <a:t>문에서 </a:t>
                      </a:r>
                      <a:r>
                        <a:rPr lang="en-US" altLang="ko-KR" sz="1400">
                          <a:latin typeface="한컴고딕"/>
                        </a:rPr>
                        <a:t>polling code </a:t>
                      </a:r>
                      <a:r>
                        <a:rPr lang="ko-KR" altLang="en-US" sz="1400">
                          <a:latin typeface="한컴고딕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1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3562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27991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Quiz-1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5927" y="101661"/>
            <a:ext cx="798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P0.17 </a:t>
            </a:r>
            <a:r>
              <a:rPr lang="ko-KR" altLang="en-US"/>
              <a:t>핀에 </a:t>
            </a:r>
            <a:r>
              <a:rPr lang="en-US" altLang="ko-KR"/>
              <a:t>LED</a:t>
            </a:r>
            <a:r>
              <a:rPr lang="ko-KR" altLang="en-US"/>
              <a:t>를 연결하고 </a:t>
            </a:r>
            <a:r>
              <a:rPr lang="en-US" altLang="ko-KR"/>
              <a:t>200msec </a:t>
            </a:r>
            <a:r>
              <a:rPr lang="ko-KR" altLang="en-US"/>
              <a:t>간격으로 점멸하도록 프로그램하시오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01" y="1270062"/>
            <a:ext cx="7665061" cy="26854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676490" y="2051978"/>
            <a:ext cx="381856" cy="1050818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126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27991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Quiz-1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5927" y="101661"/>
            <a:ext cx="316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Devicetree</a:t>
            </a:r>
            <a:r>
              <a:rPr lang="ko-KR" altLang="en-US"/>
              <a:t> </a:t>
            </a:r>
            <a:r>
              <a:rPr lang="en-US" altLang="ko-KR"/>
              <a:t>Board</a:t>
            </a:r>
            <a:r>
              <a:rPr lang="ko-KR" altLang="en-US"/>
              <a:t> </a:t>
            </a:r>
            <a:r>
              <a:rPr lang="en-US" altLang="ko-KR"/>
              <a:t>file</a:t>
            </a:r>
            <a:r>
              <a:rPr lang="ko-KR" altLang="en-US"/>
              <a:t> 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0AA2FB-0445-40DA-A10E-96C3928C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7" y="811659"/>
            <a:ext cx="8356995" cy="57699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251D793-C41C-4B06-BAE1-5C0C781A4410}"/>
              </a:ext>
            </a:extLst>
          </p:cNvPr>
          <p:cNvSpPr/>
          <p:nvPr/>
        </p:nvSpPr>
        <p:spPr>
          <a:xfrm>
            <a:off x="832207" y="5866544"/>
            <a:ext cx="1684962" cy="318499"/>
          </a:xfrm>
          <a:prstGeom prst="roundRect">
            <a:avLst/>
          </a:pr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AC4DD9-BA7C-4185-81AD-7E94A2BCE376}"/>
              </a:ext>
            </a:extLst>
          </p:cNvPr>
          <p:cNvSpPr/>
          <p:nvPr/>
        </p:nvSpPr>
        <p:spPr>
          <a:xfrm>
            <a:off x="8388707" y="3696617"/>
            <a:ext cx="577493" cy="1726283"/>
          </a:xfrm>
          <a:prstGeom prst="roundRect">
            <a:avLst/>
          </a:pr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479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27991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Quiz-1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C5B98A-D6A5-4E9D-9277-4DF8F306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55"/>
            <a:ext cx="8912089" cy="632799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2E1788-7762-4A9E-B6B1-E45A1C1D7751}"/>
              </a:ext>
            </a:extLst>
          </p:cNvPr>
          <p:cNvSpPr/>
          <p:nvPr/>
        </p:nvSpPr>
        <p:spPr>
          <a:xfrm>
            <a:off x="6432907" y="1410617"/>
            <a:ext cx="577493" cy="3262983"/>
          </a:xfrm>
          <a:prstGeom prst="roundRect">
            <a:avLst/>
          </a:pr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B1F4CC6-26DD-4F1F-A460-6DCB7A03DCB2}"/>
              </a:ext>
            </a:extLst>
          </p:cNvPr>
          <p:cNvSpPr/>
          <p:nvPr/>
        </p:nvSpPr>
        <p:spPr>
          <a:xfrm>
            <a:off x="6432907" y="2209800"/>
            <a:ext cx="577493" cy="584200"/>
          </a:xfrm>
          <a:prstGeom prst="roundRect">
            <a:avLst/>
          </a:pr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EDC66-E12A-464C-8AD6-0A7F2B9FB1AE}"/>
              </a:ext>
            </a:extLst>
          </p:cNvPr>
          <p:cNvSpPr txBox="1"/>
          <p:nvPr/>
        </p:nvSpPr>
        <p:spPr>
          <a:xfrm>
            <a:off x="3435927" y="10166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leds </a:t>
            </a:r>
            <a:r>
              <a:rPr lang="ko-KR" altLang="en-US"/>
              <a:t>추가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58AC03E-2ACE-4F15-B47C-B6472FA1DAF6}"/>
              </a:ext>
            </a:extLst>
          </p:cNvPr>
          <p:cNvCxnSpPr>
            <a:stCxn id="10" idx="3"/>
          </p:cNvCxnSpPr>
          <p:nvPr/>
        </p:nvCxnSpPr>
        <p:spPr>
          <a:xfrm>
            <a:off x="7010400" y="2501900"/>
            <a:ext cx="2311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E6E948-389C-4D23-B082-B29F437D449F}"/>
              </a:ext>
            </a:extLst>
          </p:cNvPr>
          <p:cNvSpPr txBox="1"/>
          <p:nvPr/>
        </p:nvSpPr>
        <p:spPr>
          <a:xfrm>
            <a:off x="9321800" y="2332623"/>
            <a:ext cx="2426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GPIO_ACTIVE_LOW </a:t>
            </a:r>
            <a:r>
              <a:rPr lang="ko-KR" altLang="en-US" sz="160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9046945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27991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Quiz-1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EDC66-E12A-464C-8AD6-0A7F2B9FB1AE}"/>
              </a:ext>
            </a:extLst>
          </p:cNvPr>
          <p:cNvSpPr txBox="1"/>
          <p:nvPr/>
        </p:nvSpPr>
        <p:spPr>
          <a:xfrm>
            <a:off x="3435927" y="10166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dts file </a:t>
            </a:r>
            <a:r>
              <a:rPr lang="ko-KR" altLang="en-US"/>
              <a:t>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E150EC-0A56-4DF1-B7D2-C37E564C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55"/>
            <a:ext cx="6896100" cy="627820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CAB2D69-F740-4E3F-B11C-02E407D82072}"/>
              </a:ext>
            </a:extLst>
          </p:cNvPr>
          <p:cNvSpPr/>
          <p:nvPr/>
        </p:nvSpPr>
        <p:spPr>
          <a:xfrm>
            <a:off x="1082813" y="5538117"/>
            <a:ext cx="4394200" cy="837283"/>
          </a:xfrm>
          <a:prstGeom prst="roundRect">
            <a:avLst/>
          </a:pr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F4A7CB1-4653-4F06-AC13-594158149AF3}"/>
              </a:ext>
            </a:extLst>
          </p:cNvPr>
          <p:cNvCxnSpPr/>
          <p:nvPr/>
        </p:nvCxnSpPr>
        <p:spPr>
          <a:xfrm>
            <a:off x="5477013" y="6019800"/>
            <a:ext cx="2311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96B8B7-8A14-4EA6-BF33-02E3CFFCBA0E}"/>
              </a:ext>
            </a:extLst>
          </p:cNvPr>
          <p:cNvSpPr txBox="1"/>
          <p:nvPr/>
        </p:nvSpPr>
        <p:spPr>
          <a:xfrm>
            <a:off x="7788413" y="5850523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추가된 것을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9284340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27991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Quiz-1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EDC66-E12A-464C-8AD6-0A7F2B9FB1AE}"/>
              </a:ext>
            </a:extLst>
          </p:cNvPr>
          <p:cNvSpPr txBox="1"/>
          <p:nvPr/>
        </p:nvSpPr>
        <p:spPr>
          <a:xfrm>
            <a:off x="3435927" y="101661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dts file</a:t>
            </a:r>
            <a:r>
              <a:rPr lang="ko-KR" altLang="en-US"/>
              <a:t>에 </a:t>
            </a:r>
            <a:r>
              <a:rPr lang="en-US" altLang="ko-KR"/>
              <a:t>aliases </a:t>
            </a:r>
            <a:r>
              <a:rPr lang="ko-KR" altLang="en-US"/>
              <a:t>추가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3AE3DC-74EE-4841-8D59-6D487088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655"/>
            <a:ext cx="10856984" cy="618368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A68EAE5-A4EE-4121-BB9A-D4243A380178}"/>
              </a:ext>
            </a:extLst>
          </p:cNvPr>
          <p:cNvSpPr/>
          <p:nvPr/>
        </p:nvSpPr>
        <p:spPr>
          <a:xfrm>
            <a:off x="1908313" y="2591717"/>
            <a:ext cx="2447787" cy="354683"/>
          </a:xfrm>
          <a:prstGeom prst="roundRect">
            <a:avLst/>
          </a:pr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219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27991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Quiz-1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EDC66-E12A-464C-8AD6-0A7F2B9FB1AE}"/>
              </a:ext>
            </a:extLst>
          </p:cNvPr>
          <p:cNvSpPr txBox="1"/>
          <p:nvPr/>
        </p:nvSpPr>
        <p:spPr>
          <a:xfrm>
            <a:off x="3435927" y="101661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5. main.c coding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455728-EC14-4F7E-88FB-4F059D5BE2FD}"/>
              </a:ext>
            </a:extLst>
          </p:cNvPr>
          <p:cNvSpPr/>
          <p:nvPr/>
        </p:nvSpPr>
        <p:spPr>
          <a:xfrm>
            <a:off x="0" y="572655"/>
            <a:ext cx="11785600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LED0_NODE is the devicetree node identifier for the "led0" alias.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LED0_NODE DT_ALIAS(led0)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LED4_NODE DT_ALIAS(led4)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gpio_dt_spec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GPIO_DT_SPEC_GET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LED0_NODE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gpios);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gpio_dt_spec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RedLed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GPIO_DT_SPEC_GET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LED4_NODE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gpios);</a:t>
            </a:r>
          </a:p>
          <a:p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4 - Define the callback function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button_pressed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dev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gpio_callback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pins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gpio_pin_toggle_dt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gpio_pin_toggle_dt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RedLed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6320A7-0CEE-4ACA-B797-1B0FE4FE9DCE}"/>
              </a:ext>
            </a:extLst>
          </p:cNvPr>
          <p:cNvSpPr/>
          <p:nvPr/>
        </p:nvSpPr>
        <p:spPr>
          <a:xfrm>
            <a:off x="0" y="4367636"/>
            <a:ext cx="117856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gpio_pin_configure_dt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RedLed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GPIO_OUTPUT_ACTIVE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35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A635A-426B-4662-803B-B3E3134D08EB}"/>
              </a:ext>
            </a:extLst>
          </p:cNvPr>
          <p:cNvSpPr txBox="1"/>
          <p:nvPr/>
        </p:nvSpPr>
        <p:spPr>
          <a:xfrm>
            <a:off x="462337" y="801385"/>
            <a:ext cx="8400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/>
              <a:t>What type of file is used to describe a Devicetree?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아래 코드가 하는 역할은</a:t>
            </a:r>
            <a:r>
              <a:rPr lang="en-US" altLang="ko-KR"/>
              <a:t>?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What is a devicetree in the nRF Connect SDK?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Which function should you call to read the current status of the GPIO pin?</a:t>
            </a:r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D0799C9-F314-433D-943A-044DE718B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771" y="1783642"/>
            <a:ext cx="4089115" cy="50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539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gpio_pin_configure_dt(dev, GPIO_OUTPUT);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8640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27991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Buttons and LEDs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" y="663883"/>
            <a:ext cx="9074048" cy="27355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7" y="3399443"/>
            <a:ext cx="3939881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654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9363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3200" b="1">
                <a:solidFill>
                  <a:schemeClr val="tx1"/>
                </a:solidFill>
              </a:rPr>
              <a:t>Lesson 3</a:t>
            </a:r>
          </a:p>
          <a:p>
            <a:pPr marL="88900" algn="ctr"/>
            <a:r>
              <a:rPr lang="en-US" altLang="ko-KR" sz="3200" b="1">
                <a:solidFill>
                  <a:schemeClr val="tx1"/>
                </a:solidFill>
              </a:rPr>
              <a:t>Elements of an nRF Connect SDK Fundamentals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F4C93E-B14D-40FB-9303-595C7AD2D881}"/>
              </a:ext>
            </a:extLst>
          </p:cNvPr>
          <p:cNvSpPr/>
          <p:nvPr/>
        </p:nvSpPr>
        <p:spPr>
          <a:xfrm>
            <a:off x="146179" y="6500918"/>
            <a:ext cx="8879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Lesson 3 - Elements of an </a:t>
            </a:r>
            <a:r>
              <a:rPr lang="en-US" altLang="ko-KR" sz="1400" dirty="0" err="1">
                <a:hlinkClick r:id="rId2"/>
              </a:rPr>
              <a:t>nRF</a:t>
            </a:r>
            <a:r>
              <a:rPr lang="en-US" altLang="ko-KR" sz="1400" dirty="0">
                <a:hlinkClick r:id="rId2"/>
              </a:rPr>
              <a:t> Connect SDK application - Nordic Developer Academy (nordicsemi.com)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D09C3E-3627-402D-BDF4-EEFF60EADEF6}"/>
              </a:ext>
            </a:extLst>
          </p:cNvPr>
          <p:cNvSpPr/>
          <p:nvPr/>
        </p:nvSpPr>
        <p:spPr>
          <a:xfrm>
            <a:off x="412375" y="2088769"/>
            <a:ext cx="11141337" cy="296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에서 애플리케이션은 빌드 시스템에서 최종 실행 파일을 생성하는 데 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사용되는 여러 가지 요소를 포함하고 있다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이러한 요소들이 무엇인지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왜 필요한지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서로 어떻게 상호작용하는지 이해하는 것은 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애플리케이션을 만들 때 매우 중요하다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이번 수업에서는 각 요소를 살펴보고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이들이 어떻게 상호작용하는지 이해할 것이다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실습 부분에서는 최소한의 작동하는 애플리케이션을 처음부터 만들고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애플리케이션을 사용자화하기 위해 우리의 맞춤 파일과 구성들을 추가하는 방법을 배울 것이다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5504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학습 목표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E73CE-8293-4CD2-80E1-FE17E7A35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86" y="705505"/>
            <a:ext cx="11463395" cy="351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nRF Connect SDK에서 제공하는 다양한 소프트웨어 모듈을 활성화하고 구성하기 위한 Kconfig 구성 파일의 </a:t>
            </a:r>
            <a:b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사용법을 이해</a:t>
            </a:r>
            <a:r>
              <a:rPr lang="ko-KR" altLang="en-US">
                <a:latin typeface="Arial" panose="020B0604020202020204" pitchFamily="34" charset="0"/>
              </a:rPr>
              <a:t>한다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애플리케이션 구성 파일과 보드 구성 파일을 살펴보고, 이들이 서로 어떻게 연관되는지 이해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구성 가능한 소프트웨어 모듈의 옵션을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guiconfig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를 사용하여 탐색하는 방법을 배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멀티 이미지 빌드를 이해하고, </a:t>
            </a:r>
            <a:b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자식 이미지를 애플리케이션에 어떻게 추가하는지 알아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본다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실습을 통해 애플리케이션을 처음부터 만들고, </a:t>
            </a:r>
            <a:b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Kconfig를 사용해 모듈을 추가하며, </a:t>
            </a:r>
            <a:b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devicetree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수정하는 방법을 배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4923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6244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6000" b="1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 files </a:t>
            </a:r>
          </a:p>
          <a:p>
            <a:pPr marL="179387" algn="ctr"/>
            <a:r>
              <a:rPr lang="en-US" altLang="ko-KR" sz="3200" b="1">
                <a:solidFill>
                  <a:schemeClr val="tx1"/>
                </a:solidFill>
              </a:rPr>
              <a:t>Application and board configurations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11B60C-B185-4BEF-8084-7C8754CCF420}"/>
              </a:ext>
            </a:extLst>
          </p:cNvPr>
          <p:cNvSpPr/>
          <p:nvPr/>
        </p:nvSpPr>
        <p:spPr>
          <a:xfrm>
            <a:off x="387275" y="1872755"/>
            <a:ext cx="11424621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각 애플리케이션은 소프트웨어 모듈과 커널 서비스를 설명하고 해당 설정을 정의하는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애플리케이션 구성 파일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(prj.conf)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반드시 가져야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애플리케이션 구성 파일은 텍스트 기반이며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구성 옵션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종종 심볼이라고 불리는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은 다음과 같은 형태로 포함된다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D2D6E9-F0AB-45CD-A403-F3C8E138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5" y="3081096"/>
            <a:ext cx="3184349" cy="4689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054DDD-B36F-4B82-81E7-F5DA65BA1018}"/>
              </a:ext>
            </a:extLst>
          </p:cNvPr>
          <p:cNvSpPr/>
          <p:nvPr/>
        </p:nvSpPr>
        <p:spPr>
          <a:xfrm>
            <a:off x="387275" y="3607942"/>
            <a:ext cx="11804725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구성 옵션은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CONFIG_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접두사로 시작하고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구성할 소프트웨어 모듈의 이름 뒤에 설정할 값을 지정하며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등호 양쪽에 공백을 두지 않는다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이전에 다룬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blinky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샘플에서 사용된 애플리케이션 구성 파일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prj.conf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살펴봅시다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파일은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드라이버를 포함하는 한 줄만 포함되어 있습니다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DA5152-AD5E-422B-BA04-13E8B58D6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80" y="4830666"/>
            <a:ext cx="2101099" cy="5124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3283B1-0E6E-4E1A-880E-AD99E3CFD4EF}"/>
              </a:ext>
            </a:extLst>
          </p:cNvPr>
          <p:cNvSpPr/>
          <p:nvPr/>
        </p:nvSpPr>
        <p:spPr>
          <a:xfrm>
            <a:off x="387275" y="5533562"/>
            <a:ext cx="11722249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CONFIG_GPIO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심볼을 설정하면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드라이버의 소스 코드가 빌드 프로세스에 포함되어 애플리케이션에서 이를 사용할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1328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Kernel Configuration(nRF Kconfig GUI)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7" y="3421489"/>
            <a:ext cx="6678119" cy="317587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986899" y="5393036"/>
            <a:ext cx="2167467" cy="474133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750622-0CE1-4FFE-AC1C-07005961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553" y="3421489"/>
            <a:ext cx="4503962" cy="30026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2165DB-85A7-4576-A0EA-FE0AF7A506B1}"/>
              </a:ext>
            </a:extLst>
          </p:cNvPr>
          <p:cNvSpPr/>
          <p:nvPr/>
        </p:nvSpPr>
        <p:spPr>
          <a:xfrm>
            <a:off x="133362" y="585899"/>
            <a:ext cx="12058638" cy="264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SDK에서는 symbols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메뉴와 서브 메뉴로 그룹화되어 있어 사용자가 사용 가능한 모든 구성을 쉽게 탐색할 수 있다.</a:t>
            </a: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prj.conf(애플리케이션 구성 파일)의 내용을 수정하는 또 다른 방법은 nRF Kconfig GUI를 사용하는 것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Kconfig는 소프트웨어 구성을 나타내며, nRF Connect SDK와 Zephyr가 제공하는 모든 기능을 메뉴와 서브 메뉴로 그룹화하여 그래픽 트리 형식으로 볼 수 있도록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 Kconfig GUI 뷰에서는 다양한 기능을 쉽게 탐색하고 구현할 수 있다. nRF Kconfig GUI에서 기능을 선택하거나 선택 해제하는 것은 prj.conf 파일에 해당 기능을 추가하거나 제거하는 것과 같다.</a:t>
            </a: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 Kconfig GUI는 RF Connect 확장 기능의 "Actions" 메뉴 아래에서 찾을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34493929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Kernel Configuration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</a:rPr>
              <a:t>nRF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</a:rPr>
              <a:t>Kconfig</a:t>
            </a:r>
            <a:r>
              <a:rPr lang="en-US" altLang="ko-KR" sz="2000" b="1" dirty="0">
                <a:solidFill>
                  <a:schemeClr val="tx1"/>
                </a:solidFill>
              </a:rPr>
              <a:t> GUI)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EBB67-441D-4D1B-A748-AA446FB5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85" y="0"/>
            <a:ext cx="835021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0" y="765110"/>
            <a:ext cx="3666931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Kconfig</a:t>
            </a:r>
            <a:r>
              <a:rPr lang="ko-KR" altLang="en-US" sz="1400" dirty="0"/>
              <a:t>는 </a:t>
            </a:r>
            <a:r>
              <a:rPr lang="en-US" altLang="ko-KR" sz="1400" dirty="0"/>
              <a:t>Modules, Device drivers</a:t>
            </a:r>
            <a:br>
              <a:rPr lang="en-US" altLang="ko-KR" sz="1400" dirty="0"/>
            </a:br>
            <a:r>
              <a:rPr lang="en-US" altLang="ko-KR" sz="1400" dirty="0"/>
              <a:t>C library, Boot options </a:t>
            </a:r>
            <a:r>
              <a:rPr lang="ko-KR" altLang="en-US" sz="1400" dirty="0"/>
              <a:t>을 설정할 수 있는 메뉴로 구성되어 있다</a:t>
            </a:r>
            <a:r>
              <a:rPr lang="en-US" altLang="ko-KR" sz="1400" dirty="0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Menu</a:t>
            </a:r>
            <a:r>
              <a:rPr lang="ko-KR" altLang="en-US" sz="1400" dirty="0"/>
              <a:t>들은 </a:t>
            </a:r>
            <a:r>
              <a:rPr lang="en-US" altLang="ko-KR" sz="1400" dirty="0"/>
              <a:t>submenu </a:t>
            </a:r>
            <a:r>
              <a:rPr lang="ko-KR" altLang="en-US" sz="1400" dirty="0"/>
              <a:t>들을 가지고 있고 확장된 세부 카테고리가 있다</a:t>
            </a:r>
            <a:r>
              <a:rPr lang="en-US" altLang="ko-KR" sz="1400" dirty="0"/>
              <a:t>.</a:t>
            </a:r>
          </a:p>
          <a:p>
            <a:pPr>
              <a:lnSpc>
                <a:spcPts val="3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218999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Kernel Configuration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en-US" altLang="ko-KR" sz="2000" b="1" dirty="0" err="1">
                <a:solidFill>
                  <a:schemeClr val="tx1"/>
                </a:solidFill>
              </a:rPr>
              <a:t>nRF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</a:rPr>
              <a:t>Kconfig</a:t>
            </a:r>
            <a:r>
              <a:rPr lang="en-US" altLang="ko-KR" sz="2000" b="1" dirty="0">
                <a:solidFill>
                  <a:schemeClr val="tx1"/>
                </a:solidFill>
              </a:rPr>
              <a:t> GUI)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0" y="765110"/>
            <a:ext cx="3666931" cy="157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GPIO </a:t>
            </a:r>
            <a:r>
              <a:rPr lang="ko-KR" altLang="en-US" sz="1400" dirty="0"/>
              <a:t>를 입력해 보면 </a:t>
            </a:r>
            <a:r>
              <a:rPr lang="en-US" altLang="ko-KR" sz="1400" dirty="0"/>
              <a:t>GPIO</a:t>
            </a:r>
            <a:r>
              <a:rPr lang="ko-KR" altLang="en-US" sz="1400" dirty="0"/>
              <a:t>와 관련된 드라이버와 인터럽트가 체크되어 있는 것을 볼 수 있다</a:t>
            </a:r>
            <a:r>
              <a:rPr lang="en-US" altLang="ko-KR" sz="1400" dirty="0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prj.conf</a:t>
            </a:r>
            <a:r>
              <a:rPr lang="ko-KR" altLang="en-US" sz="1400" dirty="0"/>
              <a:t> 파일 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7BB228-A3A0-4741-B31F-C55348FD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36" y="23327"/>
            <a:ext cx="7917264" cy="68346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937640-E9B7-4AB7-AE50-3720A1A680A7}"/>
              </a:ext>
            </a:extLst>
          </p:cNvPr>
          <p:cNvSpPr/>
          <p:nvPr/>
        </p:nvSpPr>
        <p:spPr>
          <a:xfrm>
            <a:off x="306418" y="2441902"/>
            <a:ext cx="183095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CONFIG_GPIO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089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06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Devicetree Overlays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0" y="765110"/>
            <a:ext cx="6096000" cy="42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Devicetree</a:t>
            </a:r>
            <a:r>
              <a:rPr lang="ko-KR" altLang="en-US" sz="1400" b="1" dirty="0"/>
              <a:t>를 직접 수정하는 것은 권장하지 않으므로</a:t>
            </a:r>
            <a:r>
              <a:rPr lang="en-US" altLang="ko-KR" sz="1400" b="1" dirty="0"/>
              <a:t>, </a:t>
            </a:r>
            <a:br>
              <a:rPr lang="en-US" altLang="ko-KR" sz="1400" b="1" dirty="0"/>
            </a:br>
            <a:r>
              <a:rPr lang="en-US" altLang="ko-KR" sz="1600" b="1" dirty="0" err="1">
                <a:solidFill>
                  <a:srgbClr val="C00000"/>
                </a:solidFill>
              </a:rPr>
              <a:t>devicetree</a:t>
            </a:r>
            <a:r>
              <a:rPr lang="ko-KR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</a:rPr>
              <a:t>overlays</a:t>
            </a:r>
            <a:r>
              <a:rPr lang="ko-KR" altLang="en-US" sz="1600" b="1" dirty="0">
                <a:solidFill>
                  <a:srgbClr val="C00000"/>
                </a:solidFill>
              </a:rPr>
              <a:t>를 사용</a:t>
            </a:r>
            <a:r>
              <a:rPr lang="ko-KR" altLang="en-US" sz="1400" b="1" dirty="0"/>
              <a:t>하여야 한다</a:t>
            </a:r>
            <a:r>
              <a:rPr lang="en-US" altLang="ko-KR" sz="1400" b="1" dirty="0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Overlay</a:t>
            </a:r>
            <a:r>
              <a:rPr lang="ko-KR" altLang="en-US" sz="1400" b="1" dirty="0"/>
              <a:t>는 수정하려는 노드와 속성만 포함하면 된다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overlay </a:t>
            </a:r>
            <a:r>
              <a:rPr lang="ko-KR" altLang="en-US" sz="1400" b="1" dirty="0"/>
              <a:t>파일은 노드 활성화를 설정하고 하위 노드와 속성을 변경하여</a:t>
            </a:r>
            <a:br>
              <a:rPr lang="en-US" altLang="ko-KR" sz="1400" b="1" dirty="0"/>
            </a:br>
            <a:r>
              <a:rPr lang="ko-KR" altLang="en-US" sz="1400" b="1" dirty="0"/>
              <a:t>핀 구성을 변경한다</a:t>
            </a:r>
            <a:r>
              <a:rPr lang="en-US" altLang="ko-KR" sz="1400" b="1" dirty="0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Overlay </a:t>
            </a:r>
            <a:r>
              <a:rPr lang="ko-KR" altLang="en-US" sz="1400" b="1" dirty="0"/>
              <a:t>파일을 만드는 방법은 프로젝트 이름과 확장자를 사용하여 </a:t>
            </a:r>
            <a:br>
              <a:rPr lang="en-US" altLang="ko-KR" sz="1400" b="1" dirty="0"/>
            </a:br>
            <a:r>
              <a:rPr lang="ko-KR" altLang="en-US" sz="1400" b="1" dirty="0"/>
              <a:t>파일을 만들고 프로젝트 루트 디렉토리에 직접 배치하면 된다</a:t>
            </a:r>
            <a:r>
              <a:rPr lang="en-US" altLang="ko-KR" sz="1400" b="1" dirty="0"/>
              <a:t>. </a:t>
            </a:r>
            <a:br>
              <a:rPr lang="en-US" altLang="ko-KR" sz="1400" b="1" dirty="0"/>
            </a:br>
            <a:r>
              <a:rPr lang="en-US" altLang="ko-KR" sz="1400" b="1" dirty="0"/>
              <a:t>(ex.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button.overlay</a:t>
            </a:r>
            <a:r>
              <a:rPr lang="en-US" altLang="ko-KR" sz="1400" b="1" dirty="0"/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Build </a:t>
            </a:r>
            <a:r>
              <a:rPr lang="ko-KR" altLang="en-US" sz="1400" b="1" dirty="0"/>
              <a:t>시스템은 </a:t>
            </a:r>
            <a:r>
              <a:rPr lang="en-US" altLang="ko-KR" sz="1400" b="1" dirty="0"/>
              <a:t>Devicetree overlay </a:t>
            </a:r>
            <a:r>
              <a:rPr lang="ko-KR" altLang="en-US" sz="1400" b="1" dirty="0"/>
              <a:t>파일을 </a:t>
            </a:r>
            <a:r>
              <a:rPr lang="ko-KR" altLang="en-US" sz="1400" b="1"/>
              <a:t>자동으로 검색하고 </a:t>
            </a:r>
            <a:br>
              <a:rPr lang="en-US" altLang="ko-KR" sz="1400" b="1" dirty="0"/>
            </a:br>
            <a:r>
              <a:rPr lang="ko-KR" altLang="en-US" sz="1400" b="1" dirty="0"/>
              <a:t>찾으면 포함한다</a:t>
            </a:r>
            <a:r>
              <a:rPr lang="en-US" altLang="ko-KR" sz="1400" b="1" dirty="0"/>
              <a:t>.  (</a:t>
            </a:r>
            <a:r>
              <a:rPr lang="ko-KR" altLang="en-US" sz="1400" b="1" dirty="0"/>
              <a:t>다른 방법도 있다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C447E7-F889-43B4-A476-810A4CAA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02" y="552719"/>
            <a:ext cx="5715798" cy="3124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A472D1-862B-4E26-BDB2-E62907939A13}"/>
              </a:ext>
            </a:extLst>
          </p:cNvPr>
          <p:cNvSpPr txBox="1"/>
          <p:nvPr/>
        </p:nvSpPr>
        <p:spPr>
          <a:xfrm>
            <a:off x="8306717" y="76511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// </a:t>
            </a:r>
            <a:r>
              <a:rPr lang="en-US" altLang="ko-KR" dirty="0" err="1">
                <a:solidFill>
                  <a:srgbClr val="FFC000"/>
                </a:solidFill>
              </a:rPr>
              <a:t>spi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en-US" altLang="ko-KR" dirty="0">
                <a:solidFill>
                  <a:srgbClr val="FFC000"/>
                </a:solidFill>
              </a:rPr>
              <a:t>enable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15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06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tx1"/>
                </a:solidFill>
              </a:rPr>
              <a:t>CMake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-1" y="765110"/>
            <a:ext cx="9948231" cy="157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nRF</a:t>
            </a:r>
            <a:r>
              <a:rPr lang="en-US" altLang="ko-KR" sz="1400" dirty="0"/>
              <a:t> Connect SDK</a:t>
            </a:r>
            <a:r>
              <a:rPr lang="ko-KR" altLang="en-US" sz="1400" dirty="0"/>
              <a:t>에서 모든 어플리케이션은 </a:t>
            </a:r>
            <a:r>
              <a:rPr lang="en-US" altLang="ko-KR" sz="1400" dirty="0" err="1"/>
              <a:t>CMake</a:t>
            </a:r>
            <a:r>
              <a:rPr lang="en-US" altLang="ko-KR" sz="1400" dirty="0"/>
              <a:t> </a:t>
            </a:r>
            <a:r>
              <a:rPr lang="ko-KR" altLang="en-US" sz="1400" dirty="0"/>
              <a:t>프로젝트이다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이것은 어플리케이션이 환경 설정과 </a:t>
            </a:r>
            <a:r>
              <a:rPr lang="en-US" altLang="ko-KR" sz="1400"/>
              <a:t>build process</a:t>
            </a:r>
            <a:r>
              <a:rPr lang="ko-KR" altLang="en-US" sz="1400" dirty="0"/>
              <a:t>와 </a:t>
            </a:r>
            <a:r>
              <a:rPr lang="en-US" altLang="ko-KR" sz="1400" dirty="0"/>
              <a:t>Zephyr, </a:t>
            </a:r>
            <a:r>
              <a:rPr lang="ko-KR" altLang="en-US" sz="1400" dirty="0"/>
              <a:t>그리고 </a:t>
            </a:r>
            <a:r>
              <a:rPr lang="ko-KR" altLang="en-US" sz="1400"/>
              <a:t>모든 </a:t>
            </a:r>
            <a:r>
              <a:rPr lang="en-US" altLang="ko-KR" sz="1400"/>
              <a:t>library</a:t>
            </a:r>
            <a:r>
              <a:rPr lang="ko-KR" altLang="en-US" sz="1400"/>
              <a:t>들을 </a:t>
            </a:r>
            <a:r>
              <a:rPr lang="ko-KR" altLang="en-US" sz="1400" dirty="0"/>
              <a:t>제어한다는 것이다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CMakeLists.txt </a:t>
            </a:r>
            <a:r>
              <a:rPr lang="ko-KR" altLang="en-US" sz="1400" dirty="0"/>
              <a:t>는 </a:t>
            </a:r>
            <a:r>
              <a:rPr lang="en-US" altLang="ko-KR" sz="1400" dirty="0"/>
              <a:t>main </a:t>
            </a:r>
            <a:r>
              <a:rPr lang="en-US" altLang="ko-KR" sz="1400" dirty="0" err="1"/>
              <a:t>CMake</a:t>
            </a:r>
            <a:r>
              <a:rPr lang="en-US" altLang="ko-KR" sz="1400" dirty="0"/>
              <a:t> </a:t>
            </a:r>
            <a:r>
              <a:rPr lang="ko-KR" altLang="en-US" sz="1400" dirty="0"/>
              <a:t>프로젝트 파일이며 </a:t>
            </a:r>
            <a:r>
              <a:rPr lang="en-US" altLang="ko-KR" sz="1400" dirty="0"/>
              <a:t>build process configuration</a:t>
            </a:r>
            <a:r>
              <a:rPr lang="ko-KR" altLang="en-US" sz="1400" dirty="0"/>
              <a:t>의 소스이다</a:t>
            </a:r>
            <a:r>
              <a:rPr lang="en-US" altLang="ko-KR" sz="1400" dirty="0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프로젝트이름과 </a:t>
            </a:r>
            <a:r>
              <a:rPr lang="en-US" altLang="ko-KR" sz="1400" dirty="0"/>
              <a:t>build</a:t>
            </a:r>
            <a:r>
              <a:rPr lang="ko-KR" altLang="en-US" sz="1400" dirty="0"/>
              <a:t>할 소스 코드로 구성되어 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2E1B61-506F-422A-BCB2-B1362CCF8CF9}"/>
              </a:ext>
            </a:extLst>
          </p:cNvPr>
          <p:cNvSpPr/>
          <p:nvPr/>
        </p:nvSpPr>
        <p:spPr>
          <a:xfrm>
            <a:off x="403951" y="2675646"/>
            <a:ext cx="730785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SPDX-License-Identifier: Apache-2.0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cmake_minimum_required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(VERSION 3.20.0)</a:t>
            </a: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find_package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(Zephyr REQUIRED HINTS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$ENV{ZEPHYR_BASE}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(button)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target_sources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(app PRIVATE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main.c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586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7957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2800" b="1">
                <a:solidFill>
                  <a:schemeClr val="tx1"/>
                </a:solidFill>
              </a:rPr>
              <a:t>Exercise 1  -  Application</a:t>
            </a:r>
            <a:r>
              <a:rPr lang="ko-KR" altLang="en-US" sz="2800" b="1" dirty="0">
                <a:solidFill>
                  <a:schemeClr val="tx1"/>
                </a:solidFill>
              </a:rPr>
              <a:t>을 만들어 보자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64404" y="2035966"/>
            <a:ext cx="11710931" cy="235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Hello World </a:t>
            </a:r>
            <a:r>
              <a:rPr lang="ko-KR" altLang="en-US" dirty="0"/>
              <a:t>를 출력하는 어플리케이션을 만들어보자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방법은 권장하지 않는다</a:t>
            </a:r>
            <a:r>
              <a:rPr lang="en-US" altLang="ko-KR" dirty="0"/>
              <a:t>. (</a:t>
            </a:r>
            <a:r>
              <a:rPr lang="ko-KR" altLang="en-US" dirty="0"/>
              <a:t> 이렇게 프로젝트를 만든다 라는 것을 알려주기 위한 교육용으로만 사용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권장하는 프로젝트 만드는 방법은 </a:t>
            </a:r>
            <a:r>
              <a:rPr lang="en-US" altLang="ko-KR" dirty="0"/>
              <a:t>SDK</a:t>
            </a:r>
            <a:r>
              <a:rPr lang="ko-KR" altLang="en-US" dirty="0"/>
              <a:t>에 존재하는 기존 샘플 중에서 적합한 것을 찾아 수정하는 것이다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ECEC25-1FF8-477D-9554-B027AEECA8BB}"/>
              </a:ext>
            </a:extLst>
          </p:cNvPr>
          <p:cNvSpPr/>
          <p:nvPr/>
        </p:nvSpPr>
        <p:spPr>
          <a:xfrm>
            <a:off x="5896381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18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tx1"/>
                </a:solidFill>
              </a:rPr>
              <a:t>Hello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world</a:t>
            </a:r>
            <a:r>
              <a:rPr lang="ko-KR" altLang="en-US" sz="2400" b="1" dirty="0">
                <a:solidFill>
                  <a:schemeClr val="tx1"/>
                </a:solidFill>
              </a:rPr>
              <a:t> 어플리케이션 만들기 </a:t>
            </a:r>
            <a:r>
              <a:rPr lang="en-US" altLang="ko-KR" sz="2400" b="1" dirty="0">
                <a:solidFill>
                  <a:schemeClr val="tx1"/>
                </a:solidFill>
              </a:rPr>
              <a:t>(1/3)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0" y="923263"/>
            <a:ext cx="11710931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폴더명을 </a:t>
            </a:r>
            <a:r>
              <a:rPr lang="en-US" altLang="ko-KR" dirty="0" err="1"/>
              <a:t>Hello_World</a:t>
            </a:r>
            <a:r>
              <a:rPr lang="en-US" altLang="ko-KR" dirty="0"/>
              <a:t> </a:t>
            </a:r>
            <a:r>
              <a:rPr lang="ko-KR" altLang="en-US" dirty="0"/>
              <a:t>를 라고 만들고 아래와 같이 폴더와 파일을 만든다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3000"/>
              </a:lnSpc>
            </a:pPr>
            <a:r>
              <a:rPr lang="en-US" altLang="ko-KR" dirty="0"/>
              <a:t>2. CMakeLists.txt </a:t>
            </a:r>
            <a:r>
              <a:rPr lang="ko-KR" altLang="en-US" dirty="0"/>
              <a:t>파일을 열고 아래와 같이 입력해준다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FF4766-CE72-407E-A84D-7A9C69AD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66" y="1354472"/>
            <a:ext cx="2635670" cy="17522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654340-9481-4DFB-B4B1-3BE5162EE273}"/>
              </a:ext>
            </a:extLst>
          </p:cNvPr>
          <p:cNvSpPr/>
          <p:nvPr/>
        </p:nvSpPr>
        <p:spPr>
          <a:xfrm>
            <a:off x="370666" y="3706864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cmake_minimum_required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(VERSION 3.20.0)</a:t>
            </a: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find_package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(Zephyr REQUIRED HINTS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$ENV{ZEPHYR_BASE}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hello_world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target_sources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(app PRIVATE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main.c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810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14401"/>
            <a:ext cx="12192000" cy="23356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/>
              <a:t>nRf52833</a:t>
            </a:r>
          </a:p>
          <a:p>
            <a:pPr algn="ctr"/>
            <a:r>
              <a:rPr lang="en-US" altLang="ko-KR" sz="4800" b="1"/>
              <a:t>datasheet</a:t>
            </a:r>
            <a:endParaRPr lang="ko-KR" altLang="en-US" sz="4800" b="1"/>
          </a:p>
        </p:txBody>
      </p:sp>
    </p:spTree>
    <p:extLst>
      <p:ext uri="{BB962C8B-B14F-4D97-AF65-F5344CB8AC3E}">
        <p14:creationId xmlns:p14="http://schemas.microsoft.com/office/powerpoint/2010/main" val="24051343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tx1"/>
                </a:solidFill>
              </a:rPr>
              <a:t>Hello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world</a:t>
            </a:r>
            <a:r>
              <a:rPr lang="ko-KR" altLang="en-US" sz="2400" b="1" dirty="0">
                <a:solidFill>
                  <a:schemeClr val="tx1"/>
                </a:solidFill>
              </a:rPr>
              <a:t> 어플리케이션 만들기 </a:t>
            </a:r>
            <a:r>
              <a:rPr lang="en-US" altLang="ko-KR" sz="2400" b="1" dirty="0">
                <a:solidFill>
                  <a:schemeClr val="tx1"/>
                </a:solidFill>
              </a:rPr>
              <a:t>(2/3)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2375" y="923263"/>
            <a:ext cx="10994834" cy="389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dirty="0"/>
              <a:t>3. </a:t>
            </a:r>
            <a:r>
              <a:rPr lang="en-US" altLang="ko-KR" dirty="0" err="1"/>
              <a:t>main.c</a:t>
            </a:r>
            <a:r>
              <a:rPr lang="en-US" altLang="ko-KR" dirty="0"/>
              <a:t>  </a:t>
            </a:r>
            <a:r>
              <a:rPr lang="ko-KR" altLang="en-US" dirty="0"/>
              <a:t>코딩</a:t>
            </a: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3000"/>
              </a:lnSpc>
            </a:pPr>
            <a:r>
              <a:rPr lang="en-US" altLang="ko-KR" dirty="0"/>
              <a:t>3. </a:t>
            </a:r>
            <a:r>
              <a:rPr lang="en-US" altLang="ko-KR" dirty="0" err="1"/>
              <a:t>nRFconnect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  <a:r>
              <a:rPr lang="en-US" altLang="ko-KR" dirty="0"/>
              <a:t>, build</a:t>
            </a:r>
            <a:r>
              <a:rPr lang="ko-KR" altLang="en-US" dirty="0"/>
              <a:t> </a:t>
            </a:r>
            <a:r>
              <a:rPr lang="en-US" altLang="ko-KR" dirty="0"/>
              <a:t>configuration</a:t>
            </a:r>
            <a:r>
              <a:rPr lang="ko-KR" altLang="en-US" dirty="0"/>
              <a:t>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A7F751-58B0-4120-876A-B1B436F61484}"/>
              </a:ext>
            </a:extLst>
          </p:cNvPr>
          <p:cNvSpPr/>
          <p:nvPr/>
        </p:nvSpPr>
        <p:spPr>
          <a:xfrm>
            <a:off x="481069" y="1424962"/>
            <a:ext cx="6459557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&lt;zephyr/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kernel.h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&lt;zephyr/sys/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printk.h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"Hello World!</a:t>
            </a:r>
            <a:r>
              <a:rPr lang="en-US" altLang="ko-KR" dirty="0">
                <a:solidFill>
                  <a:srgbClr val="D7BA7D"/>
                </a:solidFill>
                <a:latin typeface="Consolas" panose="020B0609020204030204" pitchFamily="49" charset="0"/>
              </a:rPr>
              <a:t>\n\r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3EDE23-4A4E-4E78-BD2A-7D4E598F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8" y="4980057"/>
            <a:ext cx="3703463" cy="156396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2D794E-A0FD-4FAB-819D-0C113FCE65FC}"/>
              </a:ext>
            </a:extLst>
          </p:cNvPr>
          <p:cNvSpPr/>
          <p:nvPr/>
        </p:nvSpPr>
        <p:spPr>
          <a:xfrm>
            <a:off x="385590" y="4980057"/>
            <a:ext cx="561861" cy="5724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90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tx1"/>
                </a:solidFill>
              </a:rPr>
              <a:t>Hello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world</a:t>
            </a:r>
            <a:r>
              <a:rPr lang="ko-KR" altLang="en-US" sz="2400" b="1" dirty="0">
                <a:solidFill>
                  <a:schemeClr val="tx1"/>
                </a:solidFill>
              </a:rPr>
              <a:t> 어플리케이션 만들기 </a:t>
            </a:r>
            <a:r>
              <a:rPr lang="en-US" altLang="ko-KR" sz="2400" b="1" dirty="0">
                <a:solidFill>
                  <a:schemeClr val="tx1"/>
                </a:solidFill>
              </a:rPr>
              <a:t>(3/3)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2375" y="923263"/>
            <a:ext cx="10994834" cy="3508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dirty="0"/>
              <a:t>3. flash &amp; VCOM0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326B91-6B55-435F-8360-737CB986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5" y="1397461"/>
            <a:ext cx="7468642" cy="353426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E1AC61-85B3-46E9-ACD4-B59E4061EDE1}"/>
              </a:ext>
            </a:extLst>
          </p:cNvPr>
          <p:cNvSpPr/>
          <p:nvPr/>
        </p:nvSpPr>
        <p:spPr>
          <a:xfrm>
            <a:off x="652223" y="1938134"/>
            <a:ext cx="1154940" cy="27625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CB9D51-C145-49D3-B498-3A8097CDC349}"/>
              </a:ext>
            </a:extLst>
          </p:cNvPr>
          <p:cNvSpPr/>
          <p:nvPr/>
        </p:nvSpPr>
        <p:spPr>
          <a:xfrm>
            <a:off x="954790" y="3429000"/>
            <a:ext cx="1336717" cy="27625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3E3BFE6-CAC1-41F6-9540-DA626C31AAEA}"/>
              </a:ext>
            </a:extLst>
          </p:cNvPr>
          <p:cNvSpPr/>
          <p:nvPr/>
        </p:nvSpPr>
        <p:spPr>
          <a:xfrm>
            <a:off x="264805" y="1911009"/>
            <a:ext cx="330506" cy="3305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C7F69B2-2263-49BF-8BE8-806C2CF7F252}"/>
              </a:ext>
            </a:extLst>
          </p:cNvPr>
          <p:cNvSpPr/>
          <p:nvPr/>
        </p:nvSpPr>
        <p:spPr>
          <a:xfrm>
            <a:off x="599695" y="3402137"/>
            <a:ext cx="330506" cy="3305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59919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7957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2800" b="1">
                <a:solidFill>
                  <a:schemeClr val="tx1"/>
                </a:solidFill>
              </a:rPr>
              <a:t>Exercise 2 - Customizing </a:t>
            </a:r>
            <a:r>
              <a:rPr lang="en-US" altLang="ko-KR" sz="2800" b="1" dirty="0">
                <a:solidFill>
                  <a:schemeClr val="tx1"/>
                </a:solidFill>
              </a:rPr>
              <a:t>the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0534" y="2046983"/>
            <a:ext cx="11710931" cy="158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application </a:t>
            </a:r>
            <a:r>
              <a:rPr lang="ko-KR" altLang="en-US" dirty="0"/>
              <a:t>개발 중에 </a:t>
            </a:r>
            <a:r>
              <a:rPr lang="en-US" altLang="ko-KR" dirty="0"/>
              <a:t>SDK </a:t>
            </a:r>
            <a:r>
              <a:rPr lang="ko-KR" altLang="en-US" dirty="0"/>
              <a:t>파일 자체를 수정하지 않고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특정 </a:t>
            </a:r>
            <a:r>
              <a:rPr lang="en-US" altLang="ko-KR" dirty="0"/>
              <a:t>application</a:t>
            </a:r>
            <a:r>
              <a:rPr lang="ko-KR" altLang="en-US" dirty="0"/>
              <a:t>에 맞게 사용자 파일을 사용할 수 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 지정 파일과 구성을 추가하고 </a:t>
            </a:r>
            <a:r>
              <a:rPr lang="en-US" altLang="ko-KR" dirty="0" err="1"/>
              <a:t>devicetree</a:t>
            </a:r>
            <a:r>
              <a:rPr lang="ko-KR" altLang="en-US" dirty="0"/>
              <a:t>를 수정하여 응용 프로그램을 만들어보자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491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tx1"/>
                </a:solidFill>
              </a:rPr>
              <a:t>사용자 지정 파일 추가 </a:t>
            </a:r>
            <a:r>
              <a:rPr lang="en-US" altLang="ko-KR" sz="2400" b="1" dirty="0">
                <a:solidFill>
                  <a:schemeClr val="tx1"/>
                </a:solidFill>
              </a:rPr>
              <a:t>(1/2)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2375" y="923263"/>
            <a:ext cx="10994834" cy="3508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AutoNum type="arabicPeriod"/>
            </a:pPr>
            <a:r>
              <a:rPr lang="en-US" altLang="ko-KR" dirty="0" err="1"/>
              <a:t>main.c</a:t>
            </a:r>
            <a:r>
              <a:rPr lang="ko-KR" altLang="en-US" dirty="0"/>
              <a:t>가 있는 폴더에 </a:t>
            </a:r>
            <a:r>
              <a:rPr lang="en-US" altLang="ko-KR" dirty="0" err="1"/>
              <a:t>myfunction.h</a:t>
            </a:r>
            <a:r>
              <a:rPr lang="en-US" altLang="ko-KR" dirty="0"/>
              <a:t>, </a:t>
            </a:r>
            <a:r>
              <a:rPr lang="en-US" altLang="ko-KR" dirty="0" err="1"/>
              <a:t>myfunction.c</a:t>
            </a:r>
            <a:r>
              <a:rPr lang="ko-KR" altLang="en-US" dirty="0"/>
              <a:t> 를 만들자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ts val="3000"/>
              </a:lnSpc>
              <a:buAutoNum type="arabicPeriod"/>
            </a:pPr>
            <a:r>
              <a:rPr lang="en-US" altLang="ko-KR" dirty="0" err="1"/>
              <a:t>myfunction.c</a:t>
            </a:r>
            <a:endParaRPr lang="en-US" altLang="ko-KR" dirty="0"/>
          </a:p>
          <a:p>
            <a:pPr marL="342900" indent="-342900">
              <a:lnSpc>
                <a:spcPts val="3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ts val="3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ts val="3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ts val="3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ts val="3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ts val="3000"/>
              </a:lnSpc>
              <a:buAutoNum type="arabicPeriod"/>
            </a:pPr>
            <a:r>
              <a:rPr lang="en-US" altLang="ko-KR" dirty="0" err="1"/>
              <a:t>myfunction.h</a:t>
            </a:r>
            <a:endParaRPr lang="en-US" altLang="ko-KR" dirty="0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9BB05A-7A56-4831-ABFD-104DAE61D0B8}"/>
              </a:ext>
            </a:extLst>
          </p:cNvPr>
          <p:cNvSpPr/>
          <p:nvPr/>
        </p:nvSpPr>
        <p:spPr>
          <a:xfrm>
            <a:off x="701407" y="1746725"/>
            <a:ext cx="336381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myfunction.h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DB2CA7-41A0-4B81-A1ED-CB6F60ADBE4B}"/>
              </a:ext>
            </a:extLst>
          </p:cNvPr>
          <p:cNvSpPr/>
          <p:nvPr/>
        </p:nvSpPr>
        <p:spPr>
          <a:xfrm>
            <a:off x="591238" y="4180411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ko-KR" dirty="0" err="1">
                <a:solidFill>
                  <a:srgbClr val="C586C0"/>
                </a:solidFill>
                <a:latin typeface="Consolas" panose="020B0609020204030204" pitchFamily="49" charset="0"/>
              </a:rPr>
              <a:t>ifndef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 MY_FUNCTION_H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 MY_FUNCTION_H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#endif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2458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tx1"/>
                </a:solidFill>
              </a:rPr>
              <a:t>사용자 지정 파일 추가 </a:t>
            </a:r>
            <a:r>
              <a:rPr lang="en-US" altLang="ko-KR" sz="2400" b="1" dirty="0">
                <a:solidFill>
                  <a:schemeClr val="tx1"/>
                </a:solidFill>
              </a:rPr>
              <a:t>(2/2)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2375" y="912246"/>
            <a:ext cx="10994834" cy="1970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dirty="0"/>
              <a:t>4. CMakeLists.txt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r>
              <a:rPr lang="en-US" altLang="ko-KR" dirty="0"/>
              <a:t>5. </a:t>
            </a:r>
            <a:r>
              <a:rPr lang="en-US" altLang="ko-KR" dirty="0" err="1"/>
              <a:t>main.c</a:t>
            </a:r>
            <a:r>
              <a:rPr lang="en-US" altLang="ko-KR" dirty="0"/>
              <a:t> coding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3B0028-4A25-4865-864D-819A425D7260}"/>
              </a:ext>
            </a:extLst>
          </p:cNvPr>
          <p:cNvSpPr/>
          <p:nvPr/>
        </p:nvSpPr>
        <p:spPr>
          <a:xfrm>
            <a:off x="525138" y="1352315"/>
            <a:ext cx="390364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target_sources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(app PRIVATE 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main.c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myfunction.c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07B9FF-2E19-4FE3-AD7A-EC5F792F3533}"/>
              </a:ext>
            </a:extLst>
          </p:cNvPr>
          <p:cNvSpPr/>
          <p:nvPr/>
        </p:nvSpPr>
        <p:spPr>
          <a:xfrm>
            <a:off x="525138" y="2882337"/>
            <a:ext cx="869598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&lt;zephyr/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kernel.h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&lt;zephyr/sys/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printk.h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myfunction.h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"The sum of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 is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D7BA7D"/>
                </a:solidFill>
                <a:latin typeface="Consolas" panose="020B0609020204030204" pitchFamily="49" charset="0"/>
              </a:rPr>
              <a:t>\n\r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9ADDDA-32CB-45D2-9142-71469C21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051" y="5607262"/>
            <a:ext cx="5866621" cy="1024892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2D0C84-D0BD-47D2-ABE3-9C0C933A3A52}"/>
              </a:ext>
            </a:extLst>
          </p:cNvPr>
          <p:cNvSpPr txBox="1"/>
          <p:nvPr/>
        </p:nvSpPr>
        <p:spPr>
          <a:xfrm>
            <a:off x="3389297" y="6166685"/>
            <a:ext cx="20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flash &amp; VCOM0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8156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tx1"/>
                </a:solidFill>
              </a:rPr>
              <a:t>사용자 지정 구성 추가 </a:t>
            </a:r>
            <a:r>
              <a:rPr lang="en-US" altLang="ko-KR" sz="2400" b="1" dirty="0">
                <a:solidFill>
                  <a:schemeClr val="tx1"/>
                </a:solidFill>
              </a:rPr>
              <a:t>(1/3)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2375" y="912246"/>
            <a:ext cx="10994834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사용자 지정 파일을 빌드에 포함할 건지 정의할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프로젝트 폴더에 </a:t>
            </a:r>
            <a:r>
              <a:rPr lang="en-US" altLang="ko-KR" dirty="0" err="1"/>
              <a:t>Kconfig</a:t>
            </a:r>
            <a:r>
              <a:rPr lang="en-US" altLang="ko-KR" dirty="0"/>
              <a:t> </a:t>
            </a:r>
            <a:r>
              <a:rPr lang="ko-KR" altLang="en-US" dirty="0"/>
              <a:t>파일을 만든다</a:t>
            </a:r>
            <a:r>
              <a:rPr lang="en-US" altLang="ko-KR" dirty="0"/>
              <a:t>. </a:t>
            </a:r>
            <a:r>
              <a:rPr lang="ko-KR" altLang="en-US" dirty="0"/>
              <a:t>확장자는 없다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아래와 같이 입력</a:t>
            </a: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r>
              <a:rPr lang="en-US" altLang="ko-KR" dirty="0"/>
              <a:t>8. CMakeLists.txt </a:t>
            </a:r>
            <a:r>
              <a:rPr lang="ko-KR" altLang="en-US" dirty="0"/>
              <a:t>파일 수정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B918D7-8687-407D-930B-416C9BA1A17D}"/>
              </a:ext>
            </a:extLst>
          </p:cNvPr>
          <p:cNvSpPr/>
          <p:nvPr/>
        </p:nvSpPr>
        <p:spPr>
          <a:xfrm>
            <a:off x="591239" y="1786952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source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Kconfig.zephyr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MYFUNCTION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"Enable my function"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C181B-F011-4CB1-B85D-C55379413DBB}"/>
              </a:ext>
            </a:extLst>
          </p:cNvPr>
          <p:cNvSpPr/>
          <p:nvPr/>
        </p:nvSpPr>
        <p:spPr>
          <a:xfrm>
            <a:off x="591239" y="3714526"/>
            <a:ext cx="931292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cmake_minimum_required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(VERSION 3.20.0)</a:t>
            </a: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find_package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(Zephyr REQUIRED HINTS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$ENV{ZEPHYR_BASE}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hello_world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target_sources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(app PRIVATE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main.c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target_sources_ifdef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(CONFIG_MYFUNCTION app PRIVATE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myfunction.c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171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tx1"/>
                </a:solidFill>
              </a:rPr>
              <a:t>사용자 지정 구성 추가 </a:t>
            </a:r>
            <a:r>
              <a:rPr lang="en-US" altLang="ko-KR" sz="2400" b="1" dirty="0">
                <a:solidFill>
                  <a:schemeClr val="tx1"/>
                </a:solidFill>
              </a:rPr>
              <a:t>(2/3)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2375" y="769025"/>
            <a:ext cx="10994834" cy="120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dirty="0"/>
              <a:t>9. </a:t>
            </a:r>
            <a:r>
              <a:rPr lang="en-US" altLang="ko-KR" dirty="0" err="1"/>
              <a:t>prj.conf</a:t>
            </a:r>
            <a:r>
              <a:rPr lang="en-US" altLang="ko-KR" dirty="0"/>
              <a:t> </a:t>
            </a:r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r>
              <a:rPr lang="en-US" altLang="ko-KR" dirty="0"/>
              <a:t>10. </a:t>
            </a:r>
            <a:r>
              <a:rPr lang="en-US" altLang="ko-KR" dirty="0" err="1"/>
              <a:t>main.c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8FF2D-5AAF-4610-823E-DA6421CF4380}"/>
              </a:ext>
            </a:extLst>
          </p:cNvPr>
          <p:cNvSpPr/>
          <p:nvPr/>
        </p:nvSpPr>
        <p:spPr>
          <a:xfrm>
            <a:off x="583894" y="1192378"/>
            <a:ext cx="25907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CONFIG_MYFUNCTION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8E206C-5CB7-4B93-A337-B8201FDD7160}"/>
              </a:ext>
            </a:extLst>
          </p:cNvPr>
          <p:cNvSpPr/>
          <p:nvPr/>
        </p:nvSpPr>
        <p:spPr>
          <a:xfrm>
            <a:off x="583894" y="1985063"/>
            <a:ext cx="9363405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&lt;zephyr/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kernel.h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&lt;zephyr/sys/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printk.h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CONFIG_MYFUNCTION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myfunction.h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#endif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{    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CONFIG_MYFUNCTION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"The sum of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 is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 dirty="0">
                <a:solidFill>
                  <a:srgbClr val="D7BA7D"/>
                </a:solidFill>
                <a:latin typeface="Consolas" panose="020B0609020204030204" pitchFamily="49" charset="0"/>
              </a:rPr>
              <a:t>\n\r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#else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"MYFUNCTION not enabled</a:t>
            </a:r>
            <a:r>
              <a:rPr lang="en-US" altLang="ko-KR" sz="1600" dirty="0">
                <a:solidFill>
                  <a:srgbClr val="D7BA7D"/>
                </a:solidFill>
                <a:latin typeface="Consolas" panose="020B0609020204030204" pitchFamily="49" charset="0"/>
              </a:rPr>
              <a:t>\r\n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#endif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8B3EF8-0DF7-43B7-B670-6506E9CE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45" y="5450711"/>
            <a:ext cx="5372850" cy="127652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512800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tx1"/>
                </a:solidFill>
              </a:rPr>
              <a:t>사용자 지정 구성 추가 </a:t>
            </a:r>
            <a:r>
              <a:rPr lang="en-US" altLang="ko-KR" sz="2400" b="1" dirty="0">
                <a:solidFill>
                  <a:schemeClr val="tx1"/>
                </a:solidFill>
              </a:rPr>
              <a:t>(3/3)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2375" y="769025"/>
            <a:ext cx="10994834" cy="158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dirty="0"/>
              <a:t>11. </a:t>
            </a:r>
            <a:r>
              <a:rPr lang="en-US" altLang="ko-KR" dirty="0" err="1"/>
              <a:t>prj.conf</a:t>
            </a:r>
            <a:r>
              <a:rPr lang="en-US" altLang="ko-KR" dirty="0"/>
              <a:t>  </a:t>
            </a:r>
            <a:r>
              <a:rPr lang="ko-KR" altLang="en-US" dirty="0"/>
              <a:t>수정</a:t>
            </a: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  <a:p>
            <a:pPr>
              <a:lnSpc>
                <a:spcPts val="3000"/>
              </a:lnSpc>
            </a:pPr>
            <a:r>
              <a:rPr lang="en-US" altLang="ko-KR" dirty="0"/>
              <a:t>12. flash &amp; Monitoring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8E36AA-E97C-4501-B95E-4B9481FACBBC}"/>
              </a:ext>
            </a:extLst>
          </p:cNvPr>
          <p:cNvSpPr/>
          <p:nvPr/>
        </p:nvSpPr>
        <p:spPr>
          <a:xfrm>
            <a:off x="592169" y="1192378"/>
            <a:ext cx="25907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CONFIG_MYFUNCTION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=n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21A973-2E64-4EC0-B4FB-7699B73C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69" y="2363255"/>
            <a:ext cx="7965682" cy="125027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3A1800-29AA-4E2D-88D5-08FB6B2ECC02}"/>
              </a:ext>
            </a:extLst>
          </p:cNvPr>
          <p:cNvSpPr/>
          <p:nvPr/>
        </p:nvSpPr>
        <p:spPr>
          <a:xfrm>
            <a:off x="4594034" y="2622014"/>
            <a:ext cx="3789802" cy="56186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3677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Devicetree </a:t>
            </a:r>
            <a:r>
              <a:rPr lang="ko-KR" altLang="en-US" sz="2400" b="1">
                <a:solidFill>
                  <a:schemeClr val="tx1"/>
                </a:solidFill>
              </a:rPr>
              <a:t>수정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2375" y="769025"/>
            <a:ext cx="1099483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콘솔로 전송되는 </a:t>
            </a:r>
            <a:r>
              <a:rPr lang="en-US" altLang="ko-KR"/>
              <a:t>USART </a:t>
            </a:r>
            <a:r>
              <a:rPr lang="ko-KR" altLang="en-US"/>
              <a:t>속도를 변경해보자</a:t>
            </a: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Devicetree overlay </a:t>
            </a:r>
            <a:r>
              <a:rPr lang="ko-KR" altLang="en-US"/>
              <a:t>파일을 통해 특정 어플리케이션을 위한 </a:t>
            </a:r>
            <a:r>
              <a:rPr lang="en-US" altLang="ko-KR"/>
              <a:t>hardware descripton</a:t>
            </a:r>
            <a:r>
              <a:rPr lang="ko-KR" altLang="en-US"/>
              <a:t>을 변경해 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overlay </a:t>
            </a:r>
            <a:r>
              <a:rPr lang="ko-KR" altLang="en-US"/>
              <a:t>파일 이름은 대상 보드와 동일한 이름이어야 하며 확장자는 </a:t>
            </a:r>
            <a:r>
              <a:rPr lang="en-US" altLang="ko-KR"/>
              <a:t>.overlay </a:t>
            </a:r>
            <a:r>
              <a:rPr lang="ko-KR" altLang="en-US"/>
              <a:t>로 하여야 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overlay </a:t>
            </a:r>
            <a:r>
              <a:rPr lang="ko-KR" altLang="en-US"/>
              <a:t>파일 내용 추가</a:t>
            </a:r>
            <a:br>
              <a:rPr lang="en-US" altLang="ko-KR"/>
            </a:br>
            <a:endParaRPr lang="en-US" altLang="ko-KR" dirty="0"/>
          </a:p>
          <a:p>
            <a:pPr>
              <a:lnSpc>
                <a:spcPts val="3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1" y="2052339"/>
            <a:ext cx="3649331" cy="240780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194318" y="3564294"/>
            <a:ext cx="2519266" cy="298579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1411" y="55104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uart0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current-speed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9600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234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Devicetree </a:t>
            </a:r>
            <a:r>
              <a:rPr lang="ko-KR" altLang="en-US" sz="2400" b="1">
                <a:solidFill>
                  <a:schemeClr val="tx1"/>
                </a:solidFill>
              </a:rPr>
              <a:t>수정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63"/>
            <a:ext cx="12174758" cy="597930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99296" y="6183316"/>
            <a:ext cx="2519266" cy="298579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83607" y="2734560"/>
            <a:ext cx="1159415" cy="595662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315740" y="1724204"/>
            <a:ext cx="1159415" cy="595662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4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039360" cy="5168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482600">
              <a:buFont typeface="Wingdings" panose="05000000000000000000" pitchFamily="2" charset="2"/>
              <a:buChar char="§"/>
            </a:pPr>
            <a:r>
              <a:rPr lang="en-US" altLang="ko-KR" sz="2400" b="1"/>
              <a:t>Features</a:t>
            </a:r>
            <a:endParaRPr lang="ko-KR" altLang="en-US" sz="24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2" y="797246"/>
            <a:ext cx="5475181" cy="51657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317" y="686409"/>
            <a:ext cx="4701947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668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23819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Printing Messages to</a:t>
            </a:r>
          </a:p>
          <a:p>
            <a:pPr marL="88900" algn="ctr"/>
            <a:r>
              <a:rPr lang="en-US" altLang="ko-KR" sz="4000" b="1">
                <a:solidFill>
                  <a:schemeClr val="tx1"/>
                </a:solidFill>
              </a:rPr>
              <a:t>console and logging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7518" y="6287573"/>
            <a:ext cx="10779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4 - Printing messages to console and logging - Nordic Developer Academy (nordicsemi.com)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96621" y="3036147"/>
            <a:ext cx="635564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2000"/>
              <a:t>printk()</a:t>
            </a:r>
            <a:r>
              <a:rPr lang="ko-KR" altLang="en-US" sz="2000"/>
              <a:t>를 사용한 문자열 출력</a:t>
            </a:r>
            <a:endParaRPr lang="en-US" altLang="ko-KR" sz="2000"/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2000"/>
              <a:t>printk() </a:t>
            </a:r>
            <a:r>
              <a:rPr lang="ko-KR" altLang="en-US" sz="2000"/>
              <a:t>한계</a:t>
            </a:r>
            <a:endParaRPr lang="en-US" altLang="ko-KR" sz="2000"/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sz="2000"/>
              <a:t>logger </a:t>
            </a:r>
            <a:r>
              <a:rPr lang="ko-KR" altLang="en-US" sz="2000"/>
              <a:t>모듈 사용한 문자열 출력</a:t>
            </a:r>
          </a:p>
        </p:txBody>
      </p:sp>
    </p:spTree>
    <p:extLst>
      <p:ext uri="{BB962C8B-B14F-4D97-AF65-F5344CB8AC3E}">
        <p14:creationId xmlns:p14="http://schemas.microsoft.com/office/powerpoint/2010/main" val="42599304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printk() function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4133" y="854912"/>
            <a:ext cx="7924800" cy="4521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361950" marR="0" lvl="0" indent="-271463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Signed decimal: %d, %i and its subcategories</a:t>
            </a:r>
          </a:p>
          <a:p>
            <a:pPr marL="361950" marR="0" lvl="0" indent="-271463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Unsigned decimal: %u and its subcategories</a:t>
            </a:r>
          </a:p>
          <a:p>
            <a:pPr marL="361950" marR="0" lvl="0" indent="-271463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Unsigned hexadecimal: %x (%X is treated as %x)</a:t>
            </a:r>
          </a:p>
          <a:p>
            <a:pPr marL="361950" marR="0" lvl="0" indent="-271463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Pointer: %p</a:t>
            </a:r>
          </a:p>
          <a:p>
            <a:pPr marL="361950" marR="0" lvl="0" indent="-271463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String: %s</a:t>
            </a:r>
          </a:p>
          <a:p>
            <a:pPr marL="361950" marR="0" lvl="0" indent="-271463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Character: %c</a:t>
            </a:r>
          </a:p>
          <a:p>
            <a:pPr marL="361950" marR="0" lvl="0" indent="-271463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Percent: %%</a:t>
            </a:r>
          </a:p>
          <a:p>
            <a:pPr marL="361950" marR="0" lvl="0" indent="-271463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New line: \n</a:t>
            </a:r>
          </a:p>
          <a:p>
            <a:pPr marL="361950" marR="0" lvl="0" indent="-271463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Carriage return: \r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22752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printk() function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2BCAD-2655-4754-8C7B-B86DDEF9D9A2}"/>
              </a:ext>
            </a:extLst>
          </p:cNvPr>
          <p:cNvSpPr txBox="1"/>
          <p:nvPr/>
        </p:nvSpPr>
        <p:spPr>
          <a:xfrm>
            <a:off x="324092" y="969127"/>
            <a:ext cx="5073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모든 폴더를 닫고</a:t>
            </a:r>
            <a:r>
              <a:rPr lang="en-US" altLang="ko-KR"/>
              <a:t>, Create a new application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E428C0-B6B4-4803-8D33-E3514B49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04" y="1432258"/>
            <a:ext cx="8287907" cy="189574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257726-F603-4EF8-87D1-D8AE02A082D2}"/>
              </a:ext>
            </a:extLst>
          </p:cNvPr>
          <p:cNvSpPr/>
          <p:nvPr/>
        </p:nvSpPr>
        <p:spPr>
          <a:xfrm>
            <a:off x="1064871" y="2766349"/>
            <a:ext cx="2025570" cy="31974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CFC63E-CBB7-4537-9A52-34D8A42CA2E8}"/>
              </a:ext>
            </a:extLst>
          </p:cNvPr>
          <p:cNvSpPr/>
          <p:nvPr/>
        </p:nvSpPr>
        <p:spPr>
          <a:xfrm>
            <a:off x="4384746" y="1974560"/>
            <a:ext cx="2687385" cy="48971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7F2EAD-AFE1-4FE5-99C6-4B37E7FB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04" y="4096970"/>
            <a:ext cx="6878010" cy="2391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AD213E-BB05-4ECA-9290-6951F2D6CE0E}"/>
              </a:ext>
            </a:extLst>
          </p:cNvPr>
          <p:cNvSpPr txBox="1"/>
          <p:nvPr/>
        </p:nvSpPr>
        <p:spPr>
          <a:xfrm>
            <a:off x="350971" y="361370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Open</a:t>
            </a:r>
            <a:r>
              <a:rPr lang="ko-KR" altLang="en-US"/>
              <a:t> </a:t>
            </a:r>
            <a:r>
              <a:rPr lang="en-US" altLang="ko-KR"/>
              <a:t>main.c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4539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printk() function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2BCAD-2655-4754-8C7B-B86DDEF9D9A2}"/>
              </a:ext>
            </a:extLst>
          </p:cNvPr>
          <p:cNvSpPr txBox="1"/>
          <p:nvPr/>
        </p:nvSpPr>
        <p:spPr>
          <a:xfrm>
            <a:off x="324092" y="969127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build file </a:t>
            </a:r>
            <a:r>
              <a:rPr lang="ko-KR" altLang="en-US"/>
              <a:t>생성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main.c</a:t>
            </a:r>
            <a:r>
              <a:rPr lang="ko-KR" altLang="en-US"/>
              <a:t>에 아래 코드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571D2-C585-4471-ACD1-2525F263D479}"/>
              </a:ext>
            </a:extLst>
          </p:cNvPr>
          <p:cNvSpPr/>
          <p:nvPr/>
        </p:nvSpPr>
        <p:spPr>
          <a:xfrm>
            <a:off x="640466" y="1733208"/>
            <a:ext cx="6096000" cy="39703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&lt;zephyr/kernel.h&gt;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&lt;zephyr/sys/printk.h&gt;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{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"Test a printk.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\n\r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35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"The value of x is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\n\r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56BD8-002A-4145-84CC-59E0ADF2D01E}"/>
              </a:ext>
            </a:extLst>
          </p:cNvPr>
          <p:cNvSpPr txBox="1"/>
          <p:nvPr/>
        </p:nvSpPr>
        <p:spPr>
          <a:xfrm>
            <a:off x="324092" y="5913866"/>
            <a:ext cx="71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Flash  </a:t>
            </a:r>
            <a:r>
              <a:rPr lang="en-US" altLang="ko-KR">
                <a:sym typeface="Wingdings" panose="05000000000000000000" pitchFamily="2" charset="2"/>
              </a:rPr>
              <a:t> CONNECTED DEVICES   VCOM0   TERMINAL  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4B803E-CAAC-4B84-8643-B36EF010F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236" y="4800313"/>
            <a:ext cx="302937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84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Logger module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0534" y="1087427"/>
            <a:ext cx="11710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Logger module</a:t>
            </a:r>
            <a:r>
              <a:rPr lang="ko-KR" altLang="en-US"/>
              <a:t>은 콘솔로 메시지를 전송하기 위한 권장 방법이다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printk() </a:t>
            </a:r>
            <a:r>
              <a:rPr lang="ko-KR" altLang="en-US"/>
              <a:t>함수는 메시지가 모두 전송될때까지 </a:t>
            </a:r>
            <a:r>
              <a:rPr lang="en-US" altLang="ko-KR"/>
              <a:t>return</a:t>
            </a:r>
            <a:r>
              <a:rPr lang="ko-KR" altLang="en-US"/>
              <a:t> 하지 않는다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Logger module</a:t>
            </a:r>
            <a:r>
              <a:rPr lang="ko-KR" altLang="en-US"/>
              <a:t>은 많은 고급 기능들을 지원한다</a:t>
            </a:r>
            <a:r>
              <a:rPr lang="en-US" altLang="ko-KR"/>
              <a:t>.</a:t>
            </a:r>
            <a:br>
              <a:rPr lang="en-US" altLang="ko-KR"/>
            </a:br>
            <a:endParaRPr lang="ko-KR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77332" y="2363940"/>
            <a:ext cx="8342490" cy="24518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376238" marR="0" lvl="0" indent="-285750" algn="l" defTabSz="914400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Multiple backends</a:t>
            </a:r>
          </a:p>
          <a:p>
            <a:pPr marL="376238" marR="0" lvl="0" indent="-285750" algn="l" defTabSz="914400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Compile time filtering on module level</a:t>
            </a:r>
          </a:p>
          <a:p>
            <a:pPr marL="376238" marR="0" lvl="0" indent="-285750" algn="l" defTabSz="914400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Run time filtering independent for each backend</a:t>
            </a:r>
          </a:p>
          <a:p>
            <a:pPr marL="376238" marR="0" lvl="0" indent="-285750" algn="l" defTabSz="914400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Timestamping with user-provided function</a:t>
            </a:r>
          </a:p>
          <a:p>
            <a:pPr marL="376238" marR="0" lvl="0" indent="-285750" algn="l" defTabSz="914400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Dedicated API for dumping data</a:t>
            </a:r>
          </a:p>
          <a:p>
            <a:pPr marL="376238" marR="0" lvl="0" indent="-285750" algn="l" defTabSz="914400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Coloring of logs</a:t>
            </a:r>
          </a:p>
          <a:p>
            <a:pPr marL="376238" marR="0" lvl="0" indent="-285750" algn="l" defTabSz="914400" rtl="0" eaLnBrk="0" fontAlgn="base" latinLnBrk="0" hangingPunc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printk() support – printk message can be redirected to the logger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114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Logger module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03472-DF44-4A3D-B55E-35FF678FC96D}"/>
              </a:ext>
            </a:extLst>
          </p:cNvPr>
          <p:cNvSpPr txBox="1"/>
          <p:nvPr/>
        </p:nvSpPr>
        <p:spPr>
          <a:xfrm>
            <a:off x="240534" y="1087427"/>
            <a:ext cx="11710931" cy="43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4</a:t>
            </a:r>
            <a:r>
              <a:rPr lang="ko-KR" altLang="en-US"/>
              <a:t>단계 우선 순위로 </a:t>
            </a:r>
            <a:r>
              <a:rPr lang="en-US" altLang="ko-KR"/>
              <a:t>logging </a:t>
            </a:r>
            <a:r>
              <a:rPr lang="ko-KR" altLang="en-US"/>
              <a:t>할 수 있다</a:t>
            </a:r>
            <a:r>
              <a:rPr lang="en-US" altLang="ko-KR"/>
              <a:t>. 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307341"/>
              </p:ext>
            </p:extLst>
          </p:nvPr>
        </p:nvGraphicFramePr>
        <p:xfrm>
          <a:off x="666042" y="1699142"/>
          <a:ext cx="11017958" cy="2287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0091">
                  <a:extLst>
                    <a:ext uri="{9D8B030D-6E8A-4147-A177-3AD203B41FA5}">
                      <a16:colId xmlns:a16="http://schemas.microsoft.com/office/drawing/2014/main" val="2834333325"/>
                    </a:ext>
                  </a:extLst>
                </a:gridCol>
                <a:gridCol w="1636889">
                  <a:extLst>
                    <a:ext uri="{9D8B030D-6E8A-4147-A177-3AD203B41FA5}">
                      <a16:colId xmlns:a16="http://schemas.microsoft.com/office/drawing/2014/main" val="1706086783"/>
                    </a:ext>
                  </a:extLst>
                </a:gridCol>
                <a:gridCol w="5283200">
                  <a:extLst>
                    <a:ext uri="{9D8B030D-6E8A-4147-A177-3AD203B41FA5}">
                      <a16:colId xmlns:a16="http://schemas.microsoft.com/office/drawing/2014/main" val="367522389"/>
                    </a:ext>
                  </a:extLst>
                </a:gridCol>
                <a:gridCol w="2257778">
                  <a:extLst>
                    <a:ext uri="{9D8B030D-6E8A-4147-A177-3AD203B41FA5}">
                      <a16:colId xmlns:a16="http://schemas.microsoft.com/office/drawing/2014/main" val="3378790855"/>
                    </a:ext>
                  </a:extLst>
                </a:gridCol>
              </a:tblGrid>
              <a:tr h="503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(Most</a:t>
                      </a:r>
                      <a:r>
                        <a:rPr lang="en-US" altLang="ko-KR" sz="1800" baseline="0">
                          <a:latin typeface="+mn-ea"/>
                          <a:ea typeface="+mn-ea"/>
                        </a:rPr>
                        <a:t> severe)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Error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Severe error conditions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LOG_LEVEL_ERR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674772"/>
                  </a:ext>
                </a:extLst>
              </a:tr>
              <a:tr h="503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Warning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Conditions that should be taken care of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LOG_LEVEL_WRN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118138"/>
                  </a:ext>
                </a:extLst>
              </a:tr>
              <a:tr h="503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Info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Informational messages that require no action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LOG_LEVEL_INF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818369"/>
                  </a:ext>
                </a:extLst>
              </a:tr>
              <a:tr h="503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(Least</a:t>
                      </a:r>
                      <a:r>
                        <a:rPr lang="en-US" altLang="ko-KR" sz="1800" baseline="0">
                          <a:latin typeface="+mn-ea"/>
                          <a:ea typeface="+mn-ea"/>
                        </a:rPr>
                        <a:t> severe)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Debug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Debugging messages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LOG_LEVEL_DBG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03646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66042" y="4322003"/>
            <a:ext cx="7123289" cy="15406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 sz="2000" b="1">
                <a:solidFill>
                  <a:srgbClr val="61AFEF"/>
                </a:solidFill>
                <a:latin typeface="Hack"/>
              </a:rPr>
              <a:t>LOG_INF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"Exercise %d"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2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); </a:t>
            </a:r>
          </a:p>
          <a:p>
            <a:pPr>
              <a:lnSpc>
                <a:spcPts val="2900"/>
              </a:lnSpc>
            </a:pPr>
            <a:r>
              <a:rPr lang="en-US" altLang="ko-KR" sz="2000" b="1">
                <a:solidFill>
                  <a:srgbClr val="61AFEF"/>
                </a:solidFill>
                <a:latin typeface="Hack"/>
              </a:rPr>
              <a:t>LOG_DBG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"A log message in debug level"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); </a:t>
            </a:r>
          </a:p>
          <a:p>
            <a:pPr>
              <a:lnSpc>
                <a:spcPts val="2900"/>
              </a:lnSpc>
            </a:pPr>
            <a:r>
              <a:rPr lang="en-US" altLang="ko-KR" sz="2000" b="1">
                <a:solidFill>
                  <a:srgbClr val="61AFEF"/>
                </a:solidFill>
                <a:latin typeface="Hack"/>
              </a:rPr>
              <a:t>LOG_WRN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"A log message in warning level!"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); </a:t>
            </a:r>
          </a:p>
          <a:p>
            <a:pPr>
              <a:lnSpc>
                <a:spcPts val="2900"/>
              </a:lnSpc>
            </a:pPr>
            <a:r>
              <a:rPr lang="en-US" altLang="ko-KR" sz="2000" b="1">
                <a:solidFill>
                  <a:srgbClr val="61AFEF"/>
                </a:solidFill>
                <a:latin typeface="Hack"/>
              </a:rPr>
              <a:t>LOG_ERR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"A log message in Error level!"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);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5314748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Dumping data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067" y="992859"/>
            <a:ext cx="10893778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+mn-ea"/>
              </a:rPr>
              <a:t>LOG_HEXDUMP_X macro</a:t>
            </a:r>
            <a:r>
              <a:rPr lang="ko-KR" altLang="en-US">
                <a:latin typeface="+mn-ea"/>
              </a:rPr>
              <a:t>를 사용할 수 있으며</a:t>
            </a:r>
            <a:r>
              <a:rPr lang="en-US" altLang="ko-KR">
                <a:latin typeface="+mn-ea"/>
              </a:rPr>
              <a:t>, X </a:t>
            </a:r>
            <a:r>
              <a:rPr lang="ko-KR" altLang="en-US">
                <a:latin typeface="+mn-ea"/>
              </a:rPr>
              <a:t>에 </a:t>
            </a:r>
            <a:r>
              <a:rPr lang="en-US" altLang="ko-KR">
                <a:latin typeface="+mn-ea"/>
              </a:rPr>
              <a:t>DBG, INF, WRN, ERR </a:t>
            </a:r>
            <a:r>
              <a:rPr lang="ko-KR" altLang="en-US">
                <a:latin typeface="+mn-ea"/>
              </a:rPr>
              <a:t>을 대입할 수 있다</a:t>
            </a:r>
            <a:r>
              <a:rPr lang="en-US" altLang="ko-KR">
                <a:latin typeface="+mn-ea"/>
              </a:rPr>
              <a:t>.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+mn-ea"/>
              </a:rPr>
              <a:t>3</a:t>
            </a:r>
            <a:r>
              <a:rPr lang="ko-KR" altLang="en-US">
                <a:latin typeface="+mn-ea"/>
              </a:rPr>
              <a:t>개의 </a:t>
            </a:r>
            <a:r>
              <a:rPr lang="en-US" altLang="ko-KR">
                <a:latin typeface="+mn-ea"/>
              </a:rPr>
              <a:t>parameter</a:t>
            </a:r>
            <a:r>
              <a:rPr lang="ko-KR" altLang="en-US">
                <a:latin typeface="+mn-ea"/>
              </a:rPr>
              <a:t>를 가지고 있다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0889" y="1983546"/>
            <a:ext cx="7845778" cy="13964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>
                <a:solidFill>
                  <a:srgbClr val="ABB2BF"/>
                </a:solidFill>
                <a:latin typeface="Hack"/>
              </a:rPr>
              <a:t>uint8_t data[] </a:t>
            </a:r>
            <a:r>
              <a:rPr lang="en-US" altLang="ko-KR" sz="2000" b="1">
                <a:solidFill>
                  <a:srgbClr val="56B6C2"/>
                </a:solidFill>
                <a:latin typeface="Hack"/>
              </a:rPr>
              <a:t>=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 {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0x00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0x01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0x02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0x03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</a:p>
          <a:p>
            <a:pPr>
              <a:lnSpc>
                <a:spcPts val="2600"/>
              </a:lnSpc>
            </a:pPr>
            <a:r>
              <a:rPr lang="en-US" altLang="ko-KR" sz="2000" b="1">
                <a:solidFill>
                  <a:srgbClr val="ABB2BF"/>
                </a:solidFill>
                <a:latin typeface="Hack"/>
              </a:rPr>
              <a:t>                         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0x04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0x05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0x06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0x07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</a:p>
          <a:p>
            <a:pPr>
              <a:lnSpc>
                <a:spcPts val="2600"/>
              </a:lnSpc>
            </a:pPr>
            <a:r>
              <a:rPr lang="en-US" altLang="ko-KR" sz="2000" b="1">
                <a:solidFill>
                  <a:srgbClr val="ABB2BF"/>
                </a:solidFill>
                <a:latin typeface="Hack"/>
              </a:rPr>
              <a:t>                         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'H'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'e'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'l'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 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'l'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,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'o'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}; </a:t>
            </a:r>
          </a:p>
          <a:p>
            <a:pPr>
              <a:lnSpc>
                <a:spcPts val="2600"/>
              </a:lnSpc>
            </a:pPr>
            <a:r>
              <a:rPr lang="en-US" altLang="ko-KR" sz="2000" b="1">
                <a:solidFill>
                  <a:srgbClr val="61AFEF"/>
                </a:solidFill>
                <a:latin typeface="Hack"/>
              </a:rPr>
              <a:t>LOG_HEXDUMP_INF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(data, </a:t>
            </a:r>
            <a:r>
              <a:rPr lang="en-US" altLang="ko-KR" sz="2000" b="1">
                <a:solidFill>
                  <a:srgbClr val="C678DD"/>
                </a:solidFill>
                <a:latin typeface="Hack"/>
              </a:rPr>
              <a:t>sizeof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(data),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"Sample Data!"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); 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17579582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Logger module (1/5)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2235" y="1274401"/>
            <a:ext cx="490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GitHub - NordicDeveloperAcademy/ncs-fund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0588" y="905070"/>
            <a:ext cx="7818166" cy="2835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400"/>
              </a:lnSpc>
              <a:buAutoNum type="arabicPeriod"/>
            </a:pPr>
            <a:r>
              <a:rPr lang="ko-KR" altLang="en-US"/>
              <a:t>예제 파일 다운로드</a:t>
            </a:r>
            <a:endParaRPr lang="en-US" altLang="ko-KR"/>
          </a:p>
          <a:p>
            <a:pPr marL="342900" indent="-342900">
              <a:lnSpc>
                <a:spcPts val="2400"/>
              </a:lnSpc>
              <a:buAutoNum type="arabicPeriod"/>
            </a:pPr>
            <a:endParaRPr lang="en-US" altLang="ko-KR"/>
          </a:p>
          <a:p>
            <a:pPr marL="342900" indent="-342900">
              <a:lnSpc>
                <a:spcPts val="2400"/>
              </a:lnSpc>
              <a:buAutoNum type="arabicPeriod"/>
            </a:pPr>
            <a:endParaRPr lang="en-US" altLang="ko-KR"/>
          </a:p>
          <a:p>
            <a:pPr marL="342900" indent="-342900">
              <a:lnSpc>
                <a:spcPts val="2400"/>
              </a:lnSpc>
              <a:buAutoNum type="arabicPeriod"/>
            </a:pPr>
            <a:r>
              <a:rPr lang="en-US" altLang="ko-KR"/>
              <a:t>VS Code</a:t>
            </a:r>
            <a:r>
              <a:rPr lang="ko-KR" altLang="en-US"/>
              <a:t>에서 </a:t>
            </a:r>
            <a:r>
              <a:rPr lang="en-US" altLang="ko-KR"/>
              <a:t>FUND_LESS4_EXER2 </a:t>
            </a:r>
            <a:r>
              <a:rPr lang="ko-KR" altLang="en-US"/>
              <a:t>폴더 열기</a:t>
            </a:r>
            <a:endParaRPr lang="en-US" altLang="ko-KR"/>
          </a:p>
          <a:p>
            <a:pPr marL="342900" indent="-342900">
              <a:lnSpc>
                <a:spcPts val="2400"/>
              </a:lnSpc>
              <a:buAutoNum type="arabicPeriod"/>
            </a:pPr>
            <a:endParaRPr lang="en-US" altLang="ko-KR"/>
          </a:p>
          <a:p>
            <a:pPr>
              <a:lnSpc>
                <a:spcPts val="2400"/>
              </a:lnSpc>
            </a:pPr>
            <a:r>
              <a:rPr lang="en-US" altLang="ko-KR"/>
              <a:t>3-1. Build Configuration </a:t>
            </a:r>
            <a:r>
              <a:rPr lang="ko-KR" altLang="en-US"/>
              <a:t>만들고</a:t>
            </a:r>
            <a:r>
              <a:rPr lang="en-US" altLang="ko-KR"/>
              <a:t>, Flash </a:t>
            </a:r>
            <a:r>
              <a:rPr lang="ko-KR" altLang="en-US"/>
              <a:t>클릭하여 프로그램 다운로드 </a:t>
            </a:r>
            <a:r>
              <a:rPr lang="en-US" altLang="ko-KR"/>
              <a:t>, </a:t>
            </a:r>
            <a:r>
              <a:rPr lang="ko-KR" altLang="en-US"/>
              <a:t>실행</a:t>
            </a:r>
            <a:endParaRPr lang="en-US" altLang="ko-KR"/>
          </a:p>
          <a:p>
            <a:pPr marL="342900" indent="-342900">
              <a:lnSpc>
                <a:spcPts val="2400"/>
              </a:lnSpc>
              <a:buAutoNum type="arabicPeriod"/>
            </a:pPr>
            <a:endParaRPr lang="en-US" altLang="ko-KR"/>
          </a:p>
          <a:p>
            <a:pPr>
              <a:lnSpc>
                <a:spcPts val="2400"/>
              </a:lnSpc>
            </a:pPr>
            <a:r>
              <a:rPr lang="en-US" altLang="ko-KR"/>
              <a:t>3-2. Button1</a:t>
            </a:r>
            <a:r>
              <a:rPr lang="ko-KR" altLang="en-US"/>
              <a:t>을 누를때마다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오른쪽과 같이 출력됨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227" y="2804302"/>
            <a:ext cx="3513124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704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Logger module (2/5)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588" y="905070"/>
            <a:ext cx="41370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prj.conf  </a:t>
            </a:r>
            <a:r>
              <a:rPr lang="en-US" altLang="ko-KR">
                <a:sym typeface="Wingdings" panose="05000000000000000000" pitchFamily="2" charset="2"/>
              </a:rPr>
              <a:t>   CONFIG_LOG=y  </a:t>
            </a:r>
            <a:r>
              <a:rPr lang="ko-KR" altLang="en-US">
                <a:sym typeface="Wingdings" panose="05000000000000000000" pitchFamily="2" charset="2"/>
              </a:rPr>
              <a:t>추가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5. main.c </a:t>
            </a:r>
            <a:r>
              <a:rPr lang="ko-KR" altLang="en-US">
                <a:sym typeface="Wingdings" panose="05000000000000000000" pitchFamily="2" charset="2"/>
              </a:rPr>
              <a:t>에 </a:t>
            </a:r>
            <a:r>
              <a:rPr lang="en-US" altLang="ko-KR">
                <a:sym typeface="Wingdings" panose="05000000000000000000" pitchFamily="2" charset="2"/>
              </a:rPr>
              <a:t>log.h </a:t>
            </a:r>
            <a:r>
              <a:rPr lang="ko-KR" altLang="en-US">
                <a:sym typeface="Wingdings" panose="05000000000000000000" pitchFamily="2" charset="2"/>
              </a:rPr>
              <a:t>추가</a:t>
            </a:r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6. LOG_MODULE_REGISTER </a:t>
            </a:r>
            <a:r>
              <a:rPr lang="ko-KR" altLang="en-US">
                <a:sym typeface="Wingdings" panose="05000000000000000000" pitchFamily="2" charset="2"/>
              </a:rPr>
              <a:t>추가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5387" y="1419308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CONFIG_GPIO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# STEP 2 - Enable the logger module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CONFIG_LOG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5386" y="3001782"/>
            <a:ext cx="803803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4 - Include the header file of the logger module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zephyr/logging/log.h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1172" y="4372112"/>
            <a:ext cx="7631983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5 - Register your code with the logger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LOG_MODULE_REGISTER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Less4_Exer2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LOG_LEVEL_DBG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156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Logger module (3/5)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588" y="905070"/>
            <a:ext cx="287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7. 4</a:t>
            </a:r>
            <a:r>
              <a:rPr lang="ko-KR" altLang="en-US"/>
              <a:t>가지 종류의 </a:t>
            </a:r>
            <a:r>
              <a:rPr lang="en-US" altLang="ko-KR"/>
              <a:t>LOG </a:t>
            </a:r>
            <a:r>
              <a:rPr lang="ko-KR" altLang="en-US"/>
              <a:t>추가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5732" y="1419308"/>
            <a:ext cx="10521245" cy="39703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/* STEP 6 – Write some logs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//printk(“nRF Connect SDK Fundamentals – Lesson 4 – Exercise 1\n\r”);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exercise_num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0x03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0x04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0x05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0x06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0x07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e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l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l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//Printf-like messages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nRF Connect SDK Fundamentals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Exercise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exercise_num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LOG_DBG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A log message in debug level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LOG_WRN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A log message in warning level!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A log message in Error level!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//Hexdump some data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LOG_HEXDUMP_INF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Sample Data!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0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039360" cy="5168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482600">
              <a:buFont typeface="Wingdings" panose="05000000000000000000" pitchFamily="2" charset="2"/>
              <a:buChar char="§"/>
            </a:pPr>
            <a:r>
              <a:rPr lang="en-US" altLang="ko-KR" sz="2400" b="1"/>
              <a:t>Features</a:t>
            </a:r>
            <a:endParaRPr lang="ko-KR" altLang="en-US" sz="2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89" y="707171"/>
            <a:ext cx="4746171" cy="57353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906" y="605571"/>
            <a:ext cx="4932102" cy="41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893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Logger module (4/5)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588" y="780891"/>
            <a:ext cx="780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8. Callback </a:t>
            </a:r>
            <a:r>
              <a:rPr lang="ko-KR" altLang="en-US"/>
              <a:t>함수인</a:t>
            </a:r>
            <a:r>
              <a:rPr lang="en-US" altLang="ko-KR"/>
              <a:t> button_pressed </a:t>
            </a:r>
            <a:r>
              <a:rPr lang="ko-KR" altLang="en-US"/>
              <a:t>함수 변경 </a:t>
            </a:r>
            <a:r>
              <a:rPr lang="en-US" altLang="ko-KR"/>
              <a:t>(printk </a:t>
            </a:r>
            <a:r>
              <a:rPr lang="ko-KR" altLang="en-US"/>
              <a:t>대신 </a:t>
            </a:r>
            <a:r>
              <a:rPr lang="en-US" altLang="ko-KR"/>
              <a:t>LOG_INF </a:t>
            </a:r>
            <a:r>
              <a:rPr lang="ko-KR" altLang="en-US"/>
              <a:t>사용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42711" y="1186894"/>
            <a:ext cx="11706578" cy="56323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7 - Replace the callback function button_pressed()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button_pressed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dev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gpio_callback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cb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pins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factorial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Calculating the factorials of numbers 1 to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MAX_NUMBER_FACT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MAX_NUMBER_FACT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++){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factorial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++){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factorial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factorial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The factorial of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%2d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%ld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factorial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/*Important note!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Code in ISR runs at a high priority, therefore, it should be written with timing in mind.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Too lengthy or too complex tasks should not be performed by an ISR, they should be deferred to a thread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66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Logger module (5/5)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588" y="838947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9. build </a:t>
            </a:r>
            <a:r>
              <a:rPr lang="ko-KR" altLang="en-US"/>
              <a:t>및 실행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66"/>
            <a:ext cx="12191096" cy="51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359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Logger Level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2284" y="993283"/>
            <a:ext cx="4119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LOG</a:t>
            </a:r>
            <a:r>
              <a:rPr lang="ko-KR" altLang="en-US"/>
              <a:t> </a:t>
            </a:r>
            <a:r>
              <a:rPr lang="en-US" altLang="ko-KR"/>
              <a:t>Level</a:t>
            </a:r>
            <a:r>
              <a:rPr lang="ko-KR" altLang="en-US"/>
              <a:t>을 </a:t>
            </a:r>
            <a:r>
              <a:rPr lang="en-US" altLang="ko-KR"/>
              <a:t>WRN</a:t>
            </a:r>
            <a:r>
              <a:rPr lang="ko-KR" altLang="en-US"/>
              <a:t>으로 변경해보자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051C2A-3965-497D-9B9B-C5C0C4CDDDEF}"/>
              </a:ext>
            </a:extLst>
          </p:cNvPr>
          <p:cNvSpPr/>
          <p:nvPr/>
        </p:nvSpPr>
        <p:spPr>
          <a:xfrm>
            <a:off x="695176" y="1507334"/>
            <a:ext cx="8175522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5 - Register your code with the logger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LOG_MODULE_REGISTER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(L4_E2,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LOG_LEVEL_WRN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142A71D-BC9D-455A-A293-112437E39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02211"/>
              </p:ext>
            </p:extLst>
          </p:nvPr>
        </p:nvGraphicFramePr>
        <p:xfrm>
          <a:off x="705008" y="4795949"/>
          <a:ext cx="8999430" cy="1783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980">
                  <a:extLst>
                    <a:ext uri="{9D8B030D-6E8A-4147-A177-3AD203B41FA5}">
                      <a16:colId xmlns:a16="http://schemas.microsoft.com/office/drawing/2014/main" val="2834333325"/>
                    </a:ext>
                  </a:extLst>
                </a:gridCol>
                <a:gridCol w="1337005">
                  <a:extLst>
                    <a:ext uri="{9D8B030D-6E8A-4147-A177-3AD203B41FA5}">
                      <a16:colId xmlns:a16="http://schemas.microsoft.com/office/drawing/2014/main" val="1706086783"/>
                    </a:ext>
                  </a:extLst>
                </a:gridCol>
                <a:gridCol w="4315300">
                  <a:extLst>
                    <a:ext uri="{9D8B030D-6E8A-4147-A177-3AD203B41FA5}">
                      <a16:colId xmlns:a16="http://schemas.microsoft.com/office/drawing/2014/main" val="367522389"/>
                    </a:ext>
                  </a:extLst>
                </a:gridCol>
                <a:gridCol w="1844145">
                  <a:extLst>
                    <a:ext uri="{9D8B030D-6E8A-4147-A177-3AD203B41FA5}">
                      <a16:colId xmlns:a16="http://schemas.microsoft.com/office/drawing/2014/main" val="3378790855"/>
                    </a:ext>
                  </a:extLst>
                </a:gridCol>
              </a:tblGrid>
              <a:tr h="3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(Most</a:t>
                      </a:r>
                      <a:r>
                        <a:rPr lang="en-US" altLang="ko-KR" sz="1400" baseline="0">
                          <a:latin typeface="+mn-ea"/>
                          <a:ea typeface="+mn-ea"/>
                        </a:rPr>
                        <a:t> severe)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Error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Severe error conditions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LOG_LEVEL_ERR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674772"/>
                  </a:ext>
                </a:extLst>
              </a:tr>
              <a:tr h="37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Warning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Conditions that should be taken care of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LOG_LEVEL_WRN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118138"/>
                  </a:ext>
                </a:extLst>
              </a:tr>
              <a:tr h="37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Info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Informational messages that require no action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LOG_LEVEL_INF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818369"/>
                  </a:ext>
                </a:extLst>
              </a:tr>
              <a:tr h="3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(Least</a:t>
                      </a:r>
                      <a:r>
                        <a:rPr lang="en-US" altLang="ko-KR" sz="1400" baseline="0">
                          <a:latin typeface="+mn-ea"/>
                          <a:ea typeface="+mn-ea"/>
                        </a:rPr>
                        <a:t> severe)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Debug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Debugging messages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LOG_LEVEL_DBG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03646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51036F8-3866-4AE5-AA22-E109A83B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5" y="2782920"/>
            <a:ext cx="7580013" cy="1095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5A035-9FD8-40F9-90DF-81C4922EAEF9}"/>
              </a:ext>
            </a:extLst>
          </p:cNvPr>
          <p:cNvSpPr txBox="1"/>
          <p:nvPr/>
        </p:nvSpPr>
        <p:spPr>
          <a:xfrm>
            <a:off x="452284" y="2314425"/>
            <a:ext cx="784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LOG </a:t>
            </a:r>
            <a:r>
              <a:rPr lang="ko-KR" altLang="en-US"/>
              <a:t>하위 </a:t>
            </a:r>
            <a:r>
              <a:rPr lang="en-US" altLang="ko-KR"/>
              <a:t>LEVEL</a:t>
            </a:r>
            <a:r>
              <a:rPr lang="ko-KR" altLang="en-US"/>
              <a:t>인 </a:t>
            </a:r>
            <a:r>
              <a:rPr lang="en-US" altLang="ko-KR"/>
              <a:t>Infor, Debug </a:t>
            </a:r>
            <a:r>
              <a:rPr lang="ko-KR" altLang="en-US"/>
              <a:t>는 출력되지 않는것을 확인할 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D97F1-0449-4A51-B102-1475FA4E75BE}"/>
              </a:ext>
            </a:extLst>
          </p:cNvPr>
          <p:cNvSpPr txBox="1"/>
          <p:nvPr/>
        </p:nvSpPr>
        <p:spPr>
          <a:xfrm>
            <a:off x="606685" y="4462248"/>
            <a:ext cx="1851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/>
              <a:t>LOG Level 4</a:t>
            </a:r>
            <a:r>
              <a:rPr lang="ko-KR" altLang="en-US" sz="1400" b="1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39697880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26158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200" b="1">
                <a:solidFill>
                  <a:schemeClr val="tx1"/>
                </a:solidFill>
              </a:rPr>
              <a:t>Exploring the logger module features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D51F2-DE23-43DD-A2E6-C2C030A7D798}"/>
              </a:ext>
            </a:extLst>
          </p:cNvPr>
          <p:cNvSpPr txBox="1"/>
          <p:nvPr/>
        </p:nvSpPr>
        <p:spPr>
          <a:xfrm>
            <a:off x="2349661" y="3059668"/>
            <a:ext cx="727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Kconfig configuration</a:t>
            </a:r>
            <a:r>
              <a:rPr lang="ko-KR" altLang="en-US"/>
              <a:t>을 사용하여 </a:t>
            </a:r>
            <a:r>
              <a:rPr lang="en-US" altLang="ko-KR"/>
              <a:t>software module</a:t>
            </a:r>
            <a:r>
              <a:rPr lang="ko-KR" altLang="en-US"/>
              <a:t>을 설정해보자</a:t>
            </a:r>
          </a:p>
        </p:txBody>
      </p:sp>
    </p:spTree>
    <p:extLst>
      <p:ext uri="{BB962C8B-B14F-4D97-AF65-F5344CB8AC3E}">
        <p14:creationId xmlns:p14="http://schemas.microsoft.com/office/powerpoint/2010/main" val="36370115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32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Exploring the logger module features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4E6A5-7A44-434A-8A7E-B98C2D0623D0}"/>
              </a:ext>
            </a:extLst>
          </p:cNvPr>
          <p:cNvSpPr txBox="1"/>
          <p:nvPr/>
        </p:nvSpPr>
        <p:spPr>
          <a:xfrm>
            <a:off x="196770" y="675284"/>
            <a:ext cx="983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CONFIG_LOG = y </a:t>
            </a:r>
            <a:r>
              <a:rPr lang="ko-KR" altLang="en-US"/>
              <a:t>를 설정하면 기본적으로 아래 </a:t>
            </a:r>
            <a:r>
              <a:rPr lang="en-US" altLang="ko-KR"/>
              <a:t>logger </a:t>
            </a:r>
            <a:r>
              <a:rPr lang="ko-KR" altLang="en-US"/>
              <a:t>구성들이 기본적으로 </a:t>
            </a:r>
            <a:r>
              <a:rPr lang="en-US" altLang="ko-KR"/>
              <a:t>enable </a:t>
            </a:r>
            <a:r>
              <a:rPr lang="ko-KR" altLang="en-US"/>
              <a:t>된다</a:t>
            </a:r>
            <a:r>
              <a:rPr lang="en-US" altLang="ko-KR"/>
              <a:t>. </a:t>
            </a:r>
            <a:endParaRPr lang="ko-KR" altLang="en-US"/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FD3AB874-7370-486D-9277-3CF02E659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71507"/>
              </p:ext>
            </p:extLst>
          </p:nvPr>
        </p:nvGraphicFramePr>
        <p:xfrm>
          <a:off x="411544" y="1187462"/>
          <a:ext cx="10491808" cy="4977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7631">
                  <a:extLst>
                    <a:ext uri="{9D8B030D-6E8A-4147-A177-3AD203B41FA5}">
                      <a16:colId xmlns:a16="http://schemas.microsoft.com/office/drawing/2014/main" val="977303119"/>
                    </a:ext>
                  </a:extLst>
                </a:gridCol>
                <a:gridCol w="7234177">
                  <a:extLst>
                    <a:ext uri="{9D8B030D-6E8A-4147-A177-3AD203B41FA5}">
                      <a16:colId xmlns:a16="http://schemas.microsoft.com/office/drawing/2014/main" val="4192039485"/>
                    </a:ext>
                  </a:extLst>
                </a:gridCol>
              </a:tblGrid>
              <a:tr h="490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Option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Description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729008"/>
                  </a:ext>
                </a:extLst>
              </a:tr>
              <a:tr h="1099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LOG_MODE_DEFERRED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Deffered mode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default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로 사용됨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Log message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buffering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되고 나중에 처리되며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에 미치는 영향이 가장 적다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시간이 많이 걸리는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processing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known context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로 지연된다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455892"/>
                  </a:ext>
                </a:extLst>
              </a:tr>
              <a:tr h="85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LOG_PROCESS_THREAD</a:t>
                      </a: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Thread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logger subsystem(deferred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mode)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에 의해 생성된다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Thread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는 주기적으로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(LOG_PROCESS_THREAD_SLEEP_MS)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Buffering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된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message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수가 임계값을 초과할 때마다 깨어난다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269575"/>
                  </a:ext>
                </a:extLst>
              </a:tr>
              <a:tr h="599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LOG_BACKEND_UART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UART console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로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log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를 보낸다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910654"/>
                  </a:ext>
                </a:extLst>
              </a:tr>
              <a:tr h="599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LOG_BACKEND_SHOW_COLOR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Error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는 빨간색으로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, Warning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은 노란색으로 출력한다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603979"/>
                  </a:ext>
                </a:extLst>
              </a:tr>
              <a:tr h="7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LOG_BACKEND_FORMAT_TIMESTAMP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Timestamp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hh:mm:ss.ms,us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로 지정된다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690821"/>
                  </a:ext>
                </a:extLst>
              </a:tr>
              <a:tr h="599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LOG_MODE_OVERFLOW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새로운 메시지를 기록할 공간이 없으면 가장 오래된 메시지가 삭제된다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7668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6449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32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nRF Kconfig GUI</a:t>
            </a:r>
            <a:r>
              <a:rPr lang="ko-KR" altLang="en-US" sz="2400" b="1">
                <a:solidFill>
                  <a:schemeClr val="tx1"/>
                </a:solidFill>
              </a:rPr>
              <a:t>에서 확인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463930-70C5-4401-B631-074DF25E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6" y="700775"/>
            <a:ext cx="2629267" cy="22386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EEC6F2-2012-4312-A6D9-5EA9F82F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87" y="700775"/>
            <a:ext cx="3686689" cy="4744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7F8554-5F5F-47EA-A8A9-C3A304C13D50}"/>
              </a:ext>
            </a:extLst>
          </p:cNvPr>
          <p:cNvSpPr txBox="1"/>
          <p:nvPr/>
        </p:nvSpPr>
        <p:spPr>
          <a:xfrm>
            <a:off x="209366" y="5787893"/>
            <a:ext cx="7957563" cy="70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기본 설정은 </a:t>
            </a:r>
            <a:r>
              <a:rPr lang="en-US" altLang="ko-KR"/>
              <a:t>Kconfig </a:t>
            </a:r>
            <a:r>
              <a:rPr lang="ko-KR" altLang="en-US"/>
              <a:t>정의 파일을 통해 </a:t>
            </a:r>
            <a:r>
              <a:rPr lang="en-US" altLang="ko-KR"/>
              <a:t>nRF Connect SDK</a:t>
            </a:r>
            <a:r>
              <a:rPr lang="ko-KR" altLang="en-US"/>
              <a:t>에서 설정한다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Application </a:t>
            </a:r>
            <a:r>
              <a:rPr lang="ko-KR" altLang="en-US"/>
              <a:t>구성 파일 </a:t>
            </a:r>
            <a:r>
              <a:rPr lang="en-US" altLang="ko-KR"/>
              <a:t>prj.conf</a:t>
            </a:r>
            <a:r>
              <a:rPr lang="ko-KR" altLang="en-US"/>
              <a:t>를 사용하여 기본 설정을 덮어쓸 수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4834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32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steps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EA6E4-C63D-4AAB-837A-D52B2C3A44F6}"/>
              </a:ext>
            </a:extLst>
          </p:cNvPr>
          <p:cNvSpPr txBox="1"/>
          <p:nvPr/>
        </p:nvSpPr>
        <p:spPr>
          <a:xfrm>
            <a:off x="270588" y="696725"/>
            <a:ext cx="10192214" cy="5628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900"/>
              </a:lnSpc>
              <a:buAutoNum type="arabicPeriod"/>
            </a:pPr>
            <a:r>
              <a:rPr lang="ko-KR" altLang="en-US"/>
              <a:t>예제 파일 열기 </a:t>
            </a:r>
            <a:r>
              <a:rPr lang="en-US" altLang="ko-KR"/>
              <a:t>: Open folder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/>
              <a:t> l4/l4_e3</a:t>
            </a:r>
          </a:p>
          <a:p>
            <a:pPr marL="342900" indent="-342900">
              <a:lnSpc>
                <a:spcPts val="2900"/>
              </a:lnSpc>
              <a:buAutoNum type="arabicPeriod"/>
            </a:pPr>
            <a:r>
              <a:rPr lang="ko-KR" altLang="en-US"/>
              <a:t>시연을 위해  </a:t>
            </a:r>
            <a:r>
              <a:rPr lang="en-US" altLang="ko-KR"/>
              <a:t>CONFIG_LOG_BACKEND_SHOW_COLOR </a:t>
            </a:r>
            <a:r>
              <a:rPr lang="en-US" altLang="ko-KR">
                <a:sym typeface="Wingdings" panose="05000000000000000000" pitchFamily="2" charset="2"/>
              </a:rPr>
              <a:t> disable at prj.conf</a:t>
            </a: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prj.conf </a:t>
            </a:r>
            <a:r>
              <a:rPr lang="ko-KR" altLang="en-US">
                <a:sym typeface="Wingdings" panose="05000000000000000000" pitchFamily="2" charset="2"/>
              </a:rPr>
              <a:t>파일은 우선 순위가 가장 높으므로 기본 설정을 재정의하고 이 기능을 비활성화한다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 marL="342900" indent="-342900">
              <a:lnSpc>
                <a:spcPts val="29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9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Build the exercise &amp; Flash</a:t>
            </a: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err, wrn </a:t>
            </a:r>
            <a:r>
              <a:rPr lang="ko-KR" altLang="en-US">
                <a:sym typeface="Wingdings" panose="05000000000000000000" pitchFamily="2" charset="2"/>
              </a:rPr>
              <a:t>의 글씨 색이 모두 </a:t>
            </a:r>
            <a:r>
              <a:rPr lang="en-US" altLang="ko-KR">
                <a:sym typeface="Wingdings" panose="05000000000000000000" pitchFamily="2" charset="2"/>
              </a:rPr>
              <a:t>white</a:t>
            </a:r>
            <a:r>
              <a:rPr lang="ko-KR" altLang="en-US">
                <a:sym typeface="Wingdings" panose="05000000000000000000" pitchFamily="2" charset="2"/>
              </a:rPr>
              <a:t>로 변경된 것을 확인할 수 있다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endParaRPr lang="en-US" alt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D8674C-DF69-4B40-AF9E-E7472E5C6428}"/>
              </a:ext>
            </a:extLst>
          </p:cNvPr>
          <p:cNvSpPr/>
          <p:nvPr/>
        </p:nvSpPr>
        <p:spPr>
          <a:xfrm>
            <a:off x="663615" y="1492071"/>
            <a:ext cx="6096000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2 - Disable colors in the backend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CONFIG_LOG_BACKEND_SHOW_COLOR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=n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F83925-7F11-4A2B-87CC-4002BB3B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5" y="3885881"/>
            <a:ext cx="7084140" cy="16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41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32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steps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EA6E4-C63D-4AAB-837A-D52B2C3A44F6}"/>
              </a:ext>
            </a:extLst>
          </p:cNvPr>
          <p:cNvSpPr txBox="1"/>
          <p:nvPr/>
        </p:nvSpPr>
        <p:spPr>
          <a:xfrm>
            <a:off x="270588" y="696725"/>
            <a:ext cx="10328468" cy="2281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/>
              <a:t>4.  CONFIG_LOG_MODE_MINIMAL  </a:t>
            </a:r>
            <a:r>
              <a:rPr lang="ko-KR" altLang="en-US"/>
              <a:t>구현을 위해 </a:t>
            </a:r>
            <a:r>
              <a:rPr lang="en-US" altLang="ko-KR"/>
              <a:t>Enable </a:t>
            </a:r>
            <a:r>
              <a:rPr lang="ko-KR" altLang="en-US"/>
              <a:t>해 보자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- </a:t>
            </a:r>
            <a:r>
              <a:rPr lang="ko-KR" altLang="en-US"/>
              <a:t>메모리가 제한되어 잇고 </a:t>
            </a:r>
            <a:r>
              <a:rPr lang="en-US" altLang="ko-KR"/>
              <a:t>logger</a:t>
            </a:r>
            <a:r>
              <a:rPr lang="ko-KR" altLang="en-US"/>
              <a:t>의 지연 기능이 필요하지 않은 경우 이 기능이 매우 유용하다</a:t>
            </a:r>
            <a:r>
              <a:rPr lang="en-US" altLang="ko-KR"/>
              <a:t>. </a:t>
            </a:r>
          </a:p>
          <a:p>
            <a:pPr>
              <a:lnSpc>
                <a:spcPts val="2900"/>
              </a:lnSpc>
            </a:pPr>
            <a:r>
              <a:rPr lang="en-US" altLang="ko-KR"/>
              <a:t>    - Standard logging macro</a:t>
            </a:r>
            <a:r>
              <a:rPr lang="ko-KR" altLang="en-US"/>
              <a:t>를 위한 </a:t>
            </a:r>
            <a:r>
              <a:rPr lang="en-US" altLang="ko-KR"/>
              <a:t>printk() </a:t>
            </a:r>
            <a:r>
              <a:rPr lang="ko-KR" altLang="en-US"/>
              <a:t>구현 위에 추가되는 메모리 사용량은 거의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- Timestamps, prefixes, colors, </a:t>
            </a:r>
            <a:r>
              <a:rPr lang="ko-KR" altLang="en-US"/>
              <a:t>비동기 로깅이 없으며 모든 메시지는 바로 출력된다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- CONFIG_LOG_MODE_MINIMAL</a:t>
            </a:r>
            <a:r>
              <a:rPr lang="ko-KR" altLang="en-US"/>
              <a:t>을 활성화하면 다른 대부분의 </a:t>
            </a:r>
            <a:r>
              <a:rPr lang="en-US" altLang="ko-KR"/>
              <a:t>Logger </a:t>
            </a:r>
            <a:r>
              <a:rPr lang="ko-KR" altLang="en-US"/>
              <a:t>구성은 사용할 수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 </a:t>
            </a:r>
            <a:r>
              <a:rPr lang="en-US" altLang="ko-KR"/>
              <a:t>prj.conf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376E56-0245-47F1-86A1-A967541FE5CD}"/>
              </a:ext>
            </a:extLst>
          </p:cNvPr>
          <p:cNvSpPr/>
          <p:nvPr/>
        </p:nvSpPr>
        <p:spPr>
          <a:xfrm>
            <a:off x="791497" y="3067666"/>
            <a:ext cx="6096000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5 - Enable minimal logging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CONFIG_LOG_MODE_MINIMAL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8165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32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steps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EA6E4-C63D-4AAB-837A-D52B2C3A44F6}"/>
              </a:ext>
            </a:extLst>
          </p:cNvPr>
          <p:cNvSpPr txBox="1"/>
          <p:nvPr/>
        </p:nvSpPr>
        <p:spPr>
          <a:xfrm>
            <a:off x="270588" y="696725"/>
            <a:ext cx="8725466" cy="793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/>
              <a:t>5.  Build &amp; Flash</a:t>
            </a:r>
            <a:br>
              <a:rPr lang="en-US" altLang="ko-KR"/>
            </a:br>
            <a:r>
              <a:rPr lang="en-US" altLang="ko-KR"/>
              <a:t>    - Log </a:t>
            </a:r>
            <a:r>
              <a:rPr lang="ko-KR" altLang="en-US"/>
              <a:t>출력 값은 많이 달라진다</a:t>
            </a:r>
            <a:r>
              <a:rPr lang="en-US" altLang="ko-KR"/>
              <a:t>. 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접두어</a:t>
            </a:r>
            <a:r>
              <a:rPr lang="en-US" altLang="ko-KR"/>
              <a:t>, </a:t>
            </a:r>
            <a:r>
              <a:rPr lang="ko-KR" altLang="en-US"/>
              <a:t>모듈 이름 등은 표시되지 않는다</a:t>
            </a:r>
            <a:r>
              <a:rPr lang="en-US" altLang="ko-KR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DF7AD-8AFE-46D4-8E72-57CAF7EA3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00" y="1669699"/>
            <a:ext cx="5326500" cy="351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8ADB5-0C01-49B4-9C61-733D7C4DE9A5}"/>
              </a:ext>
            </a:extLst>
          </p:cNvPr>
          <p:cNvSpPr txBox="1"/>
          <p:nvPr/>
        </p:nvSpPr>
        <p:spPr>
          <a:xfrm>
            <a:off x="270588" y="5188300"/>
            <a:ext cx="4942250" cy="793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900"/>
              </a:lnSpc>
            </a:pPr>
            <a:br>
              <a:rPr lang="en-US" altLang="ko-KR"/>
            </a:br>
            <a:r>
              <a:rPr lang="en-US" altLang="ko-KR"/>
              <a:t>    - D = Debug, I=Info, W=Warning, E=Error</a:t>
            </a:r>
          </a:p>
        </p:txBody>
      </p:sp>
    </p:spTree>
    <p:extLst>
      <p:ext uri="{BB962C8B-B14F-4D97-AF65-F5344CB8AC3E}">
        <p14:creationId xmlns:p14="http://schemas.microsoft.com/office/powerpoint/2010/main" val="10435018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32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Quiz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DCA84-98D5-4C7B-9884-9501B59B87B5}"/>
              </a:ext>
            </a:extLst>
          </p:cNvPr>
          <p:cNvSpPr txBox="1"/>
          <p:nvPr/>
        </p:nvSpPr>
        <p:spPr>
          <a:xfrm>
            <a:off x="221226" y="693176"/>
            <a:ext cx="9937977" cy="3508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ts val="3000"/>
              </a:lnSpc>
              <a:buAutoNum type="arabicPeriod"/>
            </a:pPr>
            <a:r>
              <a:rPr lang="en-US" altLang="ko-KR" sz="2000"/>
              <a:t>The configuration used to enable the logger module is CONFIG_[           ].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endParaRPr lang="en-US" altLang="ko-KR" sz="2000"/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en-US" altLang="ko-KR"/>
              <a:t>printk() will not return until all bytes of the message have been sent.  ( True or False )</a:t>
            </a:r>
          </a:p>
          <a:p>
            <a:pPr marL="457200" indent="-457200">
              <a:lnSpc>
                <a:spcPts val="3000"/>
              </a:lnSpc>
              <a:buAutoNum type="arabicPeriod"/>
            </a:pPr>
            <a:endParaRPr lang="en-US" altLang="ko-KR" sz="2000"/>
          </a:p>
          <a:p>
            <a:pPr marL="457200" indent="-457200">
              <a:lnSpc>
                <a:spcPts val="3000"/>
              </a:lnSpc>
              <a:buAutoNum type="arabicPeriod"/>
            </a:pPr>
            <a:r>
              <a:rPr lang="en-US" altLang="ko-KR" sz="2000"/>
              <a:t>What happens if you set the configuration LOG_LEVEL_ERR in your application?</a:t>
            </a:r>
            <a:br>
              <a:rPr lang="en-US" altLang="ko-KR" sz="2000"/>
            </a:br>
            <a:r>
              <a:rPr lang="en-US" altLang="ko-KR" sz="2000"/>
              <a:t>1) </a:t>
            </a:r>
            <a:r>
              <a:rPr lang="en-US" altLang="ko-KR"/>
              <a:t>Nothing. All messages in the application will be printed.</a:t>
            </a:r>
            <a:br>
              <a:rPr lang="en-US" altLang="ko-KR"/>
            </a:br>
            <a:r>
              <a:rPr lang="en-US" altLang="ko-KR"/>
              <a:t>2) All messages in the application will have severity level "Error".</a:t>
            </a:r>
            <a:br>
              <a:rPr lang="en-US" altLang="ko-KR"/>
            </a:br>
            <a:r>
              <a:rPr lang="en-US" altLang="ko-KR"/>
              <a:t>3) Messages with severity level "Error" will be filtered out and not printed.</a:t>
            </a:r>
            <a:br>
              <a:rPr lang="en-US" altLang="ko-KR"/>
            </a:br>
            <a:r>
              <a:rPr lang="en-US" altLang="ko-KR"/>
              <a:t>4) Only messages with severity level "Error" will be printed.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67451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039360" cy="5168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482600">
              <a:buFont typeface="Wingdings" panose="05000000000000000000" pitchFamily="2" charset="2"/>
              <a:buChar char="§"/>
            </a:pPr>
            <a:r>
              <a:rPr lang="en-US" altLang="ko-KR" sz="2400" b="1"/>
              <a:t>Block diagram</a:t>
            </a:r>
            <a:endParaRPr lang="ko-KR" altLang="en-US" sz="2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04" y="516834"/>
            <a:ext cx="9323532" cy="633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7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25495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>
                    <a:lumMod val="75000"/>
                    <a:lumOff val="25000"/>
                  </a:schemeClr>
                </a:solidFill>
              </a:rPr>
              <a:t>Lesson 5</a:t>
            </a:r>
          </a:p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Serial Communication</a:t>
            </a:r>
            <a:br>
              <a:rPr lang="en-US" altLang="ko-KR" sz="4800" b="1">
                <a:solidFill>
                  <a:schemeClr val="tx1"/>
                </a:solidFill>
              </a:rPr>
            </a:br>
            <a:r>
              <a:rPr lang="en-US" altLang="ko-KR" sz="3600" b="1">
                <a:solidFill>
                  <a:schemeClr val="tx1"/>
                </a:solidFill>
              </a:rPr>
              <a:t>UART-Universial Asynchronous Receiver/Transmitter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52EA3E-9A72-4C33-AD0C-3D8460E351F9}"/>
              </a:ext>
            </a:extLst>
          </p:cNvPr>
          <p:cNvSpPr/>
          <p:nvPr/>
        </p:nvSpPr>
        <p:spPr>
          <a:xfrm>
            <a:off x="692838" y="2803324"/>
            <a:ext cx="10806324" cy="254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범용 비동기 송수신기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(UART)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는 널리 사용되는 직렬 통신 프로토콜이다다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이 프로토콜은 다양한 센서 및 전자 부품과 통신하는 데 사용되며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USB-to-UART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변환기를 통해 콘솔의 백엔드로도 자주 활용된다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이번 강의에서는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UART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드라이버를 인터럽트 방식으로 사용하는 방법을 배울 것이다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이를 통해 새로운 데이터가 수신되면 애플리케이션이 인터럽트를 받고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콜백 함수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(ISR)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가 호출된다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실습 섹션에서는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UART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를 통해 명령을 전송하여 보드의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를 제어할 것이다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CF5E01-1372-4163-B29A-D579BCCC1E5D}"/>
              </a:ext>
            </a:extLst>
          </p:cNvPr>
          <p:cNvSpPr/>
          <p:nvPr/>
        </p:nvSpPr>
        <p:spPr>
          <a:xfrm>
            <a:off x="2198144" y="6488668"/>
            <a:ext cx="9818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hlinkClick r:id="rId2"/>
              </a:rPr>
              <a:t>Lesson 5 - Serial communication (UART)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3368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40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UART Protocol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42" y="681397"/>
            <a:ext cx="10955316" cy="958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557" y="1884100"/>
            <a:ext cx="3477942" cy="23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1500"/>
            <a:ext cx="3452945" cy="2688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DFEE1-ED3E-4230-8A5F-1133B32E806D}"/>
              </a:ext>
            </a:extLst>
          </p:cNvPr>
          <p:cNvSpPr txBox="1"/>
          <p:nvPr/>
        </p:nvSpPr>
        <p:spPr>
          <a:xfrm flipH="1">
            <a:off x="618342" y="4766297"/>
            <a:ext cx="10516670" cy="182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UART</a:t>
            </a:r>
            <a:r>
              <a:rPr lang="ko-KR" altLang="en-US" sz="1400"/>
              <a:t>는 </a:t>
            </a:r>
            <a:r>
              <a:rPr lang="en-US" altLang="ko-KR" sz="1400"/>
              <a:t>TX </a:t>
            </a:r>
            <a:r>
              <a:rPr lang="ko-KR" altLang="en-US" sz="1400"/>
              <a:t>라 불리는 하나의 송신 데이터 핀과 </a:t>
            </a:r>
            <a:r>
              <a:rPr lang="en-US" altLang="ko-KR" sz="1400"/>
              <a:t>RX </a:t>
            </a:r>
            <a:r>
              <a:rPr lang="ko-KR" altLang="en-US" sz="1400"/>
              <a:t>라 불리는 하나의 수신 데이터 핀이 있다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TX, RX</a:t>
            </a:r>
            <a:r>
              <a:rPr lang="ko-KR" altLang="en-US" sz="1400"/>
              <a:t>는 송신기와 수신기 사이에서 </a:t>
            </a:r>
            <a:r>
              <a:rPr lang="en-US" altLang="ko-KR" sz="1400"/>
              <a:t>Cross-coupled </a:t>
            </a:r>
            <a:r>
              <a:rPr lang="ko-KR" altLang="en-US" sz="1400"/>
              <a:t>되어 연결된다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RX </a:t>
            </a:r>
            <a:r>
              <a:rPr lang="ko-KR" altLang="en-US" sz="1400"/>
              <a:t>핀은 </a:t>
            </a:r>
            <a:r>
              <a:rPr lang="en-US" altLang="ko-KR" sz="1400"/>
              <a:t>Start bit</a:t>
            </a:r>
            <a:r>
              <a:rPr lang="ko-KR" altLang="en-US" sz="1400"/>
              <a:t>가 시작되면</a:t>
            </a:r>
            <a:r>
              <a:rPr lang="en-US" altLang="ko-KR" sz="1400"/>
              <a:t>, </a:t>
            </a:r>
            <a:r>
              <a:rPr lang="ko-KR" altLang="en-US" sz="1400"/>
              <a:t>이를 감지하고 자동으로 </a:t>
            </a:r>
            <a:r>
              <a:rPr lang="en-US" altLang="ko-KR" sz="1400"/>
              <a:t>clock</a:t>
            </a:r>
            <a:r>
              <a:rPr lang="ko-KR" altLang="en-US" sz="1400"/>
              <a:t>을 동기화하여 수신 데이터를 저장한다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수신기와 송신기는 데이터 속도를 사전에 지정하여야 하며 </a:t>
            </a:r>
            <a:r>
              <a:rPr lang="en-US" altLang="ko-KR" sz="1400"/>
              <a:t>baud rate</a:t>
            </a:r>
            <a:r>
              <a:rPr lang="ko-KR" altLang="en-US" sz="1400"/>
              <a:t> 라 부른다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일반적인 </a:t>
            </a:r>
            <a:r>
              <a:rPr lang="en-US" altLang="ko-KR" sz="1400"/>
              <a:t>baud rate </a:t>
            </a:r>
            <a:r>
              <a:rPr lang="ko-KR" altLang="en-US" sz="1400"/>
              <a:t>값은 </a:t>
            </a:r>
            <a:r>
              <a:rPr lang="en-US" altLang="ko-KR" sz="1400"/>
              <a:t>9600, 115200 bps</a:t>
            </a:r>
            <a:r>
              <a:rPr lang="ko-KR" altLang="en-US" sz="1400"/>
              <a:t> 이다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RTS(Request to send), CTS(Clear to send) </a:t>
            </a:r>
            <a:r>
              <a:rPr lang="ko-KR" altLang="en-US" sz="1400"/>
              <a:t>두 핀을 사용하여 </a:t>
            </a:r>
            <a:r>
              <a:rPr lang="en-US" altLang="ko-KR" sz="1400"/>
              <a:t>hardware flow contro</a:t>
            </a:r>
            <a:r>
              <a:rPr lang="ko-KR" altLang="en-US" sz="1400"/>
              <a:t>을 할 수도 있다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FD768-EC3E-4FD8-8430-C468599F9A04}"/>
              </a:ext>
            </a:extLst>
          </p:cNvPr>
          <p:cNvSpPr txBox="1"/>
          <p:nvPr/>
        </p:nvSpPr>
        <p:spPr>
          <a:xfrm>
            <a:off x="2084974" y="4230241"/>
            <a:ext cx="19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UART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connection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2E6D1-E72E-4B3A-B6BD-5B1AB77E7186}"/>
              </a:ext>
            </a:extLst>
          </p:cNvPr>
          <p:cNvSpPr txBox="1"/>
          <p:nvPr/>
        </p:nvSpPr>
        <p:spPr>
          <a:xfrm>
            <a:off x="5379495" y="4336625"/>
            <a:ext cx="488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UART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connection with hardware flow control</a:t>
            </a:r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57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Driver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7066" y="1004711"/>
            <a:ext cx="11163697" cy="3909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Zephyr</a:t>
            </a:r>
            <a:r>
              <a:rPr lang="ko-KR" altLang="en-US"/>
              <a:t>에는 </a:t>
            </a:r>
            <a:r>
              <a:rPr lang="en-US" altLang="ko-KR"/>
              <a:t>UART </a:t>
            </a:r>
            <a:r>
              <a:rPr lang="ko-KR" altLang="en-US"/>
              <a:t>주변 장치에 접근하는 세 가지 방법이 있다</a:t>
            </a:r>
            <a:r>
              <a:rPr lang="en-US" altLang="ko-KR"/>
              <a:t>. </a:t>
            </a:r>
          </a:p>
          <a:p>
            <a:pPr marL="173038">
              <a:lnSpc>
                <a:spcPts val="2500"/>
              </a:lnSpc>
            </a:pPr>
            <a:br>
              <a:rPr lang="en-US" altLang="ko-KR"/>
            </a:br>
            <a:r>
              <a:rPr lang="en-US" altLang="ko-KR">
                <a:solidFill>
                  <a:srgbClr val="0000FF"/>
                </a:solidFill>
              </a:rPr>
              <a:t>1) polling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읽기 기능은 </a:t>
            </a:r>
            <a:r>
              <a:rPr lang="en-US" altLang="ko-KR"/>
              <a:t>uart_poll_in() </a:t>
            </a:r>
            <a:r>
              <a:rPr lang="ko-KR" altLang="en-US"/>
              <a:t>함수를 사용하며 유효하지 않은 데이터이면 </a:t>
            </a:r>
            <a:r>
              <a:rPr lang="en-US" altLang="ko-KR"/>
              <a:t>-1</a:t>
            </a:r>
            <a:r>
              <a:rPr lang="ko-KR" altLang="en-US"/>
              <a:t>을 반환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쓰기 기능은 </a:t>
            </a:r>
            <a:r>
              <a:rPr lang="en-US" altLang="ko-KR"/>
              <a:t>uart_poll_out() </a:t>
            </a:r>
            <a:r>
              <a:rPr lang="ko-KR" altLang="en-US"/>
              <a:t>함수를 사용하며 전송 완료때까지 대기한다</a:t>
            </a:r>
            <a:r>
              <a:rPr lang="en-US" altLang="ko-KR"/>
              <a:t>.</a:t>
            </a:r>
            <a:br>
              <a:rPr lang="en-US" altLang="ko-KR"/>
            </a:br>
            <a:br>
              <a:rPr lang="en-US" altLang="ko-KR"/>
            </a:br>
            <a:r>
              <a:rPr lang="en-US" altLang="ko-KR">
                <a:solidFill>
                  <a:srgbClr val="0000FF"/>
                </a:solidFill>
              </a:rPr>
              <a:t>2) interrupts-driven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사용자 프로그램은 다른 일을 수행하고</a:t>
            </a:r>
            <a:r>
              <a:rPr lang="en-US" altLang="ko-KR"/>
              <a:t>, UART driver ISR</a:t>
            </a:r>
            <a:r>
              <a:rPr lang="ko-KR" altLang="en-US"/>
              <a:t>에서 </a:t>
            </a:r>
            <a:r>
              <a:rPr lang="en-US" altLang="ko-KR"/>
              <a:t>DATA</a:t>
            </a:r>
            <a:r>
              <a:rPr lang="ko-KR" altLang="en-US"/>
              <a:t>를 관리한다</a:t>
            </a:r>
            <a:r>
              <a:rPr lang="en-US" altLang="ko-KR"/>
              <a:t>. </a:t>
            </a:r>
            <a:br>
              <a:rPr lang="en-US" altLang="ko-KR"/>
            </a:br>
            <a:br>
              <a:rPr lang="en-US" altLang="ko-KR"/>
            </a:br>
            <a:r>
              <a:rPr lang="en-US" altLang="ko-KR">
                <a:solidFill>
                  <a:srgbClr val="0000FF"/>
                </a:solidFill>
              </a:rPr>
              <a:t>3) asynchronous</a:t>
            </a:r>
          </a:p>
          <a:p>
            <a:pPr marL="173038">
              <a:lnSpc>
                <a:spcPts val="2500"/>
              </a:lnSpc>
            </a:pPr>
            <a:r>
              <a:rPr lang="en-US" altLang="ko-KR"/>
              <a:t>      - Asynchronous API</a:t>
            </a:r>
            <a:r>
              <a:rPr lang="ko-KR" altLang="en-US"/>
              <a:t>는 </a:t>
            </a:r>
            <a:r>
              <a:rPr lang="en-US" altLang="ko-KR"/>
              <a:t>EasyDMA</a:t>
            </a:r>
            <a:r>
              <a:rPr lang="ko-KR" altLang="en-US"/>
              <a:t>를 사용하여 </a:t>
            </a:r>
            <a:r>
              <a:rPr lang="en-US" altLang="ko-KR"/>
              <a:t>Background</a:t>
            </a:r>
            <a:r>
              <a:rPr lang="ko-KR" altLang="en-US"/>
              <a:t>에서 데이터를 읽고 쓰는 것이 가능하여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    UART</a:t>
            </a:r>
            <a:r>
              <a:rPr lang="ko-KR" altLang="en-US"/>
              <a:t>를 사용하는 가장 효율적인 방법이다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7066" y="6278244"/>
            <a:ext cx="742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UART Driver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2754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Enable driver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7066" y="6278244"/>
            <a:ext cx="742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UART Driver - Nordic Developer Academy (nordicsemi.com)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D8BA8-CAEC-4B34-84B5-01B52C2F5A8E}"/>
              </a:ext>
            </a:extLst>
          </p:cNvPr>
          <p:cNvSpPr txBox="1"/>
          <p:nvPr/>
        </p:nvSpPr>
        <p:spPr>
          <a:xfrm>
            <a:off x="295511" y="1178331"/>
            <a:ext cx="8815811" cy="3653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5700"/>
              </a:lnSpc>
              <a:buFont typeface="Arial" panose="020B0604020202020204" pitchFamily="34" charset="0"/>
              <a:buChar char="•"/>
            </a:pPr>
            <a:r>
              <a:rPr lang="en-US" altLang="ko-KR" sz="3200"/>
              <a:t>UART</a:t>
            </a:r>
            <a:r>
              <a:rPr lang="ko-KR" altLang="en-US" sz="3200"/>
              <a:t>를 사용하는 방법과 순서를 살펴보자</a:t>
            </a:r>
            <a:endParaRPr lang="en-US" altLang="ko-KR" sz="3200"/>
          </a:p>
          <a:p>
            <a:pPr marL="285750" indent="-285750">
              <a:lnSpc>
                <a:spcPts val="5700"/>
              </a:lnSpc>
              <a:buFont typeface="Arial" panose="020B0604020202020204" pitchFamily="34" charset="0"/>
              <a:buChar char="•"/>
            </a:pPr>
            <a:r>
              <a:rPr lang="ko-KR" altLang="en-US" sz="3200"/>
              <a:t>실습을 하기 전 </a:t>
            </a:r>
            <a:br>
              <a:rPr lang="en-US" altLang="ko-KR" sz="3200"/>
            </a:br>
            <a:r>
              <a:rPr lang="en-US" altLang="ko-KR" sz="3200"/>
              <a:t>- UART </a:t>
            </a:r>
            <a:r>
              <a:rPr lang="ko-KR" altLang="en-US" sz="3200"/>
              <a:t>사용을 위해 설정해 주어야 하는 것들</a:t>
            </a:r>
            <a:br>
              <a:rPr lang="en-US" altLang="ko-KR" sz="3200"/>
            </a:br>
            <a:r>
              <a:rPr lang="en-US" altLang="ko-KR" sz="3200"/>
              <a:t>- UART </a:t>
            </a:r>
            <a:r>
              <a:rPr lang="ko-KR" altLang="en-US" sz="3200"/>
              <a:t>설정 요소들은 어떤 것들이 있는지</a:t>
            </a:r>
            <a:br>
              <a:rPr lang="en-US" altLang="ko-KR" sz="3200"/>
            </a:br>
            <a:r>
              <a:rPr lang="en-US" altLang="ko-KR" sz="3200"/>
              <a:t>- TX, RX Coding </a:t>
            </a:r>
            <a:r>
              <a:rPr lang="ko-KR" altLang="en-US" sz="3200"/>
              <a:t>예제들을 살펴보자</a:t>
            </a:r>
          </a:p>
        </p:txBody>
      </p:sp>
    </p:spTree>
    <p:extLst>
      <p:ext uri="{BB962C8B-B14F-4D97-AF65-F5344CB8AC3E}">
        <p14:creationId xmlns:p14="http://schemas.microsoft.com/office/powerpoint/2010/main" val="26401955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Enable driver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7066" y="6278244"/>
            <a:ext cx="742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UART Driver - Nordic Developer Academy (nordicsemi.com)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1" y="1568116"/>
            <a:ext cx="3433139" cy="821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066" y="1004711"/>
            <a:ext cx="4732578" cy="2949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/>
              <a:t>Enable Serial driver </a:t>
            </a:r>
            <a:r>
              <a:rPr lang="en-US" altLang="ko-KR">
                <a:sym typeface="Wingdings" panose="05000000000000000000" pitchFamily="2" charset="2"/>
              </a:rPr>
              <a:t> prj.conf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Include the header file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device pointer </a:t>
            </a:r>
            <a:r>
              <a:rPr lang="ko-KR" altLang="en-US">
                <a:sym typeface="Wingdings" panose="05000000000000000000" pitchFamily="2" charset="2"/>
              </a:rPr>
              <a:t>호출 </a:t>
            </a:r>
            <a:r>
              <a:rPr lang="en-US" altLang="ko-KR">
                <a:sym typeface="Wingdings" panose="05000000000000000000" pitchFamily="2" charset="2"/>
              </a:rPr>
              <a:t> DEVICE_DT_GET()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67" y="3038384"/>
            <a:ext cx="3897696" cy="4129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67" y="4132920"/>
            <a:ext cx="6260359" cy="13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434CB-962B-4AEF-85A1-4C6DEE02F308}"/>
              </a:ext>
            </a:extLst>
          </p:cNvPr>
          <p:cNvSpPr txBox="1"/>
          <p:nvPr/>
        </p:nvSpPr>
        <p:spPr>
          <a:xfrm>
            <a:off x="4515063" y="969077"/>
            <a:ext cx="4893134" cy="580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/>
              <a:t>Driver</a:t>
            </a:r>
            <a:r>
              <a:rPr lang="ko-KR" altLang="en-US" sz="1400"/>
              <a:t>를 사용할 때 가장 먼저 해주어야 할 일은 </a:t>
            </a:r>
            <a:r>
              <a:rPr lang="en-US" altLang="ko-KR" sz="1400"/>
              <a:t>prj.conf</a:t>
            </a:r>
            <a:r>
              <a:rPr lang="ko-KR" altLang="en-US" sz="1400"/>
              <a:t>에 </a:t>
            </a:r>
            <a:endParaRPr lang="en-US" altLang="ko-KR" sz="1400"/>
          </a:p>
          <a:p>
            <a:pPr>
              <a:lnSpc>
                <a:spcPts val="2000"/>
              </a:lnSpc>
            </a:pPr>
            <a:r>
              <a:rPr lang="ko-KR" altLang="en-US" sz="1400"/>
              <a:t>사용하려는 </a:t>
            </a:r>
            <a:r>
              <a:rPr lang="en-US" altLang="ko-KR" sz="1400"/>
              <a:t>driver</a:t>
            </a:r>
            <a:r>
              <a:rPr lang="ko-KR" altLang="en-US" sz="1400"/>
              <a:t>를 </a:t>
            </a:r>
            <a:r>
              <a:rPr lang="en-US" altLang="ko-KR" sz="1400"/>
              <a:t>Enable </a:t>
            </a:r>
            <a:r>
              <a:rPr lang="ko-KR" altLang="en-US" sz="1400"/>
              <a:t>시켜 주는 것이다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C7AA4-D8BC-4736-A8C3-D4C52CD25D32}"/>
              </a:ext>
            </a:extLst>
          </p:cNvPr>
          <p:cNvSpPr txBox="1"/>
          <p:nvPr/>
        </p:nvSpPr>
        <p:spPr>
          <a:xfrm>
            <a:off x="4540110" y="1663123"/>
            <a:ext cx="5018490" cy="6027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400"/>
              <a:t>UART</a:t>
            </a:r>
            <a:r>
              <a:rPr lang="ko-KR" altLang="en-US" sz="1400"/>
              <a:t>를 사용하기 위해서 기본적으로 </a:t>
            </a:r>
            <a:r>
              <a:rPr lang="en-US" altLang="ko-KR" sz="1400"/>
              <a:t>Serial </a:t>
            </a:r>
            <a:r>
              <a:rPr lang="ko-KR" altLang="en-US" sz="1400"/>
              <a:t>을 </a:t>
            </a:r>
            <a:r>
              <a:rPr lang="en-US" altLang="ko-KR" sz="1400"/>
              <a:t>Enable </a:t>
            </a:r>
            <a:r>
              <a:rPr lang="ko-KR" altLang="en-US" sz="1400"/>
              <a:t>하고</a:t>
            </a:r>
            <a:r>
              <a:rPr lang="en-US" altLang="ko-KR" sz="1400"/>
              <a:t>, </a:t>
            </a:r>
          </a:p>
          <a:p>
            <a:pPr>
              <a:lnSpc>
                <a:spcPts val="2100"/>
              </a:lnSpc>
            </a:pPr>
            <a:r>
              <a:rPr lang="en-US" altLang="ko-KR" sz="1400"/>
              <a:t>Asynchronous API</a:t>
            </a:r>
            <a:r>
              <a:rPr lang="ko-KR" altLang="en-US" sz="1400"/>
              <a:t> 사용을 위해 </a:t>
            </a:r>
            <a:r>
              <a:rPr lang="en-US" altLang="ko-KR" sz="1400"/>
              <a:t>Enable </a:t>
            </a:r>
            <a:r>
              <a:rPr lang="ko-KR" altLang="en-US" sz="1400"/>
              <a:t>하여야 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07432-6686-4E01-83F5-8CBD30672A42}"/>
              </a:ext>
            </a:extLst>
          </p:cNvPr>
          <p:cNvSpPr txBox="1"/>
          <p:nvPr/>
        </p:nvSpPr>
        <p:spPr>
          <a:xfrm>
            <a:off x="7049355" y="3521298"/>
            <a:ext cx="4811061" cy="11414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400"/>
              <a:t>주변 장치</a:t>
            </a:r>
            <a:r>
              <a:rPr lang="en-US" altLang="ko-KR" sz="1400"/>
              <a:t>(peripheral) </a:t>
            </a:r>
            <a:r>
              <a:rPr lang="ko-KR" altLang="en-US" sz="1400"/>
              <a:t>사용을 위해서는 </a:t>
            </a:r>
            <a:r>
              <a:rPr lang="en-US" altLang="ko-KR" sz="1400"/>
              <a:t>device pointer </a:t>
            </a:r>
            <a:r>
              <a:rPr lang="ko-KR" altLang="en-US" sz="1400"/>
              <a:t>로 </a:t>
            </a:r>
            <a:br>
              <a:rPr lang="en-US" altLang="ko-KR" sz="1400"/>
            </a:br>
            <a:r>
              <a:rPr lang="en-US" altLang="ko-KR" sz="1400"/>
              <a:t>instant</a:t>
            </a:r>
            <a:r>
              <a:rPr lang="ko-KR" altLang="en-US" sz="1400"/>
              <a:t>화 하여야 한다</a:t>
            </a:r>
            <a:r>
              <a:rPr lang="en-US" altLang="ko-KR" sz="1400"/>
              <a:t>. </a:t>
            </a:r>
          </a:p>
          <a:p>
            <a:pPr>
              <a:lnSpc>
                <a:spcPts val="2100"/>
              </a:lnSpc>
            </a:pPr>
            <a:endParaRPr lang="en-US" altLang="ko-KR" sz="1400"/>
          </a:p>
          <a:p>
            <a:pPr>
              <a:lnSpc>
                <a:spcPts val="2100"/>
              </a:lnSpc>
            </a:pPr>
            <a:r>
              <a:rPr lang="en-US" altLang="ko-KR" sz="1400"/>
              <a:t>DEVICE_DT_GET() </a:t>
            </a:r>
            <a:r>
              <a:rPr lang="ko-KR" altLang="en-US" sz="1400"/>
              <a:t>매크로를 사용한다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764517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Configuration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7066" y="6278244"/>
            <a:ext cx="742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UART Driver - Nordic Developer Academy (nordicsemi.com)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7066" y="1004711"/>
            <a:ext cx="3662990" cy="1344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UART_CONFIG </a:t>
            </a:r>
            <a:r>
              <a:rPr lang="ko-KR" altLang="en-US">
                <a:sym typeface="Wingdings" panose="05000000000000000000" pitchFamily="2" charset="2"/>
              </a:rPr>
              <a:t>타입 변수 생성</a:t>
            </a: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2" y="1425063"/>
            <a:ext cx="8367485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141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ko-KR" altLang="en-US" sz="2400" b="1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7066" y="6278244"/>
            <a:ext cx="742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UART Driver - Nordic Developer Academy (nordicsemi.com)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7066" y="1004711"/>
            <a:ext cx="3662990" cy="1344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UART_CONFIG </a:t>
            </a:r>
            <a:r>
              <a:rPr lang="ko-KR" altLang="en-US">
                <a:sym typeface="Wingdings" panose="05000000000000000000" pitchFamily="2" charset="2"/>
              </a:rPr>
              <a:t>타입 변수 생성</a:t>
            </a: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5" y="1427376"/>
            <a:ext cx="5926431" cy="233360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738B3-4187-4579-9024-AE8F3D10AF7A}"/>
              </a:ext>
            </a:extLst>
          </p:cNvPr>
          <p:cNvSpPr txBox="1"/>
          <p:nvPr/>
        </p:nvSpPr>
        <p:spPr>
          <a:xfrm>
            <a:off x="477061" y="3893144"/>
            <a:ext cx="5618076" cy="102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uart.h</a:t>
            </a:r>
            <a:r>
              <a:rPr lang="ko-KR" altLang="en-US"/>
              <a:t>에 설정 가능한 </a:t>
            </a:r>
            <a:r>
              <a:rPr lang="en-US" altLang="ko-KR"/>
              <a:t>option </a:t>
            </a:r>
            <a:r>
              <a:rPr lang="ko-KR" altLang="en-US"/>
              <a:t>들이 열거되어 있다</a:t>
            </a:r>
            <a:r>
              <a:rPr lang="en-US" altLang="ko-KR"/>
              <a:t>. </a:t>
            </a:r>
            <a:br>
              <a:rPr lang="en-US" altLang="ko-KR"/>
            </a:b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1111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ko-KR" altLang="en-US" sz="2400" b="1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7066" y="6278244"/>
            <a:ext cx="742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UART Driver - Nordic Developer Academy (nordicsemi.com)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7066" y="1004711"/>
            <a:ext cx="3662990" cy="1344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UART_CONFIG </a:t>
            </a:r>
            <a:r>
              <a:rPr lang="ko-KR" altLang="en-US">
                <a:sym typeface="Wingdings" panose="05000000000000000000" pitchFamily="2" charset="2"/>
              </a:rPr>
              <a:t>타입 변수 생성</a:t>
            </a: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5" y="1548678"/>
            <a:ext cx="6518013" cy="2167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13741-FACE-4EAA-9503-F6A0F509288E}"/>
              </a:ext>
            </a:extLst>
          </p:cNvPr>
          <p:cNvSpPr txBox="1"/>
          <p:nvPr/>
        </p:nvSpPr>
        <p:spPr>
          <a:xfrm>
            <a:off x="598945" y="4114800"/>
            <a:ext cx="6490175" cy="748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UART API </a:t>
            </a:r>
            <a:r>
              <a:rPr lang="ko-KR" altLang="en-US"/>
              <a:t>함수인 </a:t>
            </a:r>
            <a:r>
              <a:rPr lang="en-US" altLang="ko-KR"/>
              <a:t>uart_configure() </a:t>
            </a:r>
            <a:r>
              <a:rPr lang="ko-KR" altLang="en-US"/>
              <a:t>호출하고</a:t>
            </a:r>
            <a:r>
              <a:rPr lang="en-US" altLang="ko-KR"/>
              <a:t>,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uart_config </a:t>
            </a:r>
            <a:r>
              <a:rPr lang="ko-KR" altLang="en-US"/>
              <a:t>타입 변수 </a:t>
            </a:r>
            <a:r>
              <a:rPr lang="en-US" altLang="ko-KR"/>
              <a:t>&amp;uart_cfg </a:t>
            </a:r>
            <a:r>
              <a:rPr lang="ko-KR" altLang="en-US"/>
              <a:t>값들을 </a:t>
            </a:r>
            <a:r>
              <a:rPr lang="en-US" altLang="ko-KR"/>
              <a:t>uart</a:t>
            </a:r>
            <a:r>
              <a:rPr lang="ko-KR" altLang="en-US"/>
              <a:t>에 전달한다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490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Configuration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066" y="930971"/>
            <a:ext cx="7658315" cy="102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b="1">
                <a:sym typeface="Wingdings" panose="05000000000000000000" pitchFamily="2" charset="2"/>
              </a:rPr>
              <a:t>2. Define callback function for the UART  : </a:t>
            </a:r>
            <a:r>
              <a:rPr lang="ko-KR" altLang="en-US" b="1">
                <a:sym typeface="Wingdings" panose="05000000000000000000" pitchFamily="2" charset="2"/>
              </a:rPr>
              <a:t>사용 가능한 </a:t>
            </a:r>
            <a:r>
              <a:rPr lang="en-US" altLang="ko-KR" b="1">
                <a:sym typeface="Wingdings" panose="05000000000000000000" pitchFamily="2" charset="2"/>
              </a:rPr>
              <a:t>UART </a:t>
            </a:r>
            <a:r>
              <a:rPr lang="ko-KR" altLang="en-US" b="1">
                <a:sym typeface="Wingdings" panose="05000000000000000000" pitchFamily="2" charset="2"/>
              </a:rPr>
              <a:t>이벤트</a:t>
            </a:r>
            <a:endParaRPr lang="en-US" altLang="ko-KR" b="1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 b="1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 b="1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A654B-6B40-4A2E-B266-F544FFE9525C}"/>
              </a:ext>
            </a:extLst>
          </p:cNvPr>
          <p:cNvSpPr txBox="1"/>
          <p:nvPr/>
        </p:nvSpPr>
        <p:spPr>
          <a:xfrm>
            <a:off x="480958" y="1580988"/>
            <a:ext cx="9784153" cy="308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Callback </a:t>
            </a:r>
            <a:r>
              <a:rPr lang="ko-KR" altLang="en-US"/>
              <a:t>함수</a:t>
            </a:r>
            <a:r>
              <a:rPr lang="en-US" altLang="ko-KR"/>
              <a:t>(Interrupt Handler </a:t>
            </a:r>
            <a:r>
              <a:rPr lang="ko-KR" altLang="en-US"/>
              <a:t>혹은 </a:t>
            </a:r>
            <a:r>
              <a:rPr lang="en-US" altLang="ko-KR"/>
              <a:t>ISR)</a:t>
            </a:r>
            <a:r>
              <a:rPr lang="ko-KR" altLang="en-US"/>
              <a:t>는 </a:t>
            </a:r>
            <a:r>
              <a:rPr lang="en-US" altLang="ko-KR"/>
              <a:t>Hardware </a:t>
            </a:r>
            <a:r>
              <a:rPr lang="ko-KR" altLang="en-US"/>
              <a:t>혹은 </a:t>
            </a:r>
            <a:r>
              <a:rPr lang="en-US" altLang="ko-KR"/>
              <a:t>Software interrupt </a:t>
            </a:r>
            <a:r>
              <a:rPr lang="ko-KR" altLang="en-US"/>
              <a:t>들에 대해 </a:t>
            </a:r>
            <a:br>
              <a:rPr lang="en-US" altLang="ko-KR"/>
            </a:br>
            <a:r>
              <a:rPr lang="ko-KR" altLang="en-US"/>
              <a:t>비동기로 동작한다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일반적으로 </a:t>
            </a:r>
            <a:r>
              <a:rPr lang="en-US" altLang="ko-KR"/>
              <a:t>ISRs </a:t>
            </a:r>
            <a:r>
              <a:rPr lang="ko-KR" altLang="en-US"/>
              <a:t>은 모든 다른 </a:t>
            </a:r>
            <a:r>
              <a:rPr lang="en-US" altLang="ko-KR"/>
              <a:t>thread</a:t>
            </a:r>
            <a:r>
              <a:rPr lang="ko-KR" altLang="en-US"/>
              <a:t>들보다 높은 우선 순위를 가지고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현재 </a:t>
            </a:r>
            <a:r>
              <a:rPr lang="en-US" altLang="ko-KR"/>
              <a:t>thread</a:t>
            </a:r>
            <a:r>
              <a:rPr lang="ko-KR" altLang="en-US"/>
              <a:t>의 실행을 선점하여 특정 작업이 바로 수행될 수 있도록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Thread </a:t>
            </a:r>
            <a:r>
              <a:rPr lang="ko-KR" altLang="en-US"/>
              <a:t>실행은 모든 </a:t>
            </a:r>
            <a:r>
              <a:rPr lang="en-US" altLang="ko-KR"/>
              <a:t>ISR </a:t>
            </a:r>
            <a:r>
              <a:rPr lang="ko-KR" altLang="en-US"/>
              <a:t>작업이 완료된 후에만 재개된다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항상 </a:t>
            </a:r>
            <a:r>
              <a:rPr lang="en-US" altLang="ko-KR"/>
              <a:t>ISR</a:t>
            </a:r>
            <a:r>
              <a:rPr lang="ko-KR" altLang="en-US"/>
              <a:t>은 가능한 가장 짧게 </a:t>
            </a:r>
            <a:r>
              <a:rPr lang="en-US" altLang="ko-KR"/>
              <a:t>Coding </a:t>
            </a:r>
            <a:r>
              <a:rPr lang="ko-KR" altLang="en-US"/>
              <a:t>하여야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그렇지 않다면 시스템 응답 속도가 느려지고 다른 </a:t>
            </a:r>
            <a:r>
              <a:rPr lang="en-US" altLang="ko-KR"/>
              <a:t>thread </a:t>
            </a:r>
            <a:r>
              <a:rPr lang="ko-KR" altLang="en-US"/>
              <a:t>들의 실행이 지연된다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1948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Configuration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066" y="930971"/>
            <a:ext cx="3170227" cy="102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ym typeface="Wingdings" panose="05000000000000000000" pitchFamily="2" charset="2"/>
              </a:rPr>
              <a:t>사용 가능한 </a:t>
            </a:r>
            <a:r>
              <a:rPr lang="en-US" altLang="ko-KR" b="1">
                <a:sym typeface="Wingdings" panose="05000000000000000000" pitchFamily="2" charset="2"/>
              </a:rPr>
              <a:t>UART </a:t>
            </a:r>
            <a:r>
              <a:rPr lang="ko-KR" altLang="en-US" b="1">
                <a:sym typeface="Wingdings" panose="05000000000000000000" pitchFamily="2" charset="2"/>
              </a:rPr>
              <a:t>이벤트</a:t>
            </a:r>
            <a:endParaRPr lang="en-US" altLang="ko-KR" b="1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 b="1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 b="1">
              <a:sym typeface="Wingdings" panose="05000000000000000000" pitchFamily="2" charset="2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A25CC0B0-1F5D-4A6D-841F-6637D5D15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481934"/>
              </p:ext>
            </p:extLst>
          </p:nvPr>
        </p:nvGraphicFramePr>
        <p:xfrm>
          <a:off x="457200" y="1443130"/>
          <a:ext cx="11253019" cy="5028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0684">
                  <a:extLst>
                    <a:ext uri="{9D8B030D-6E8A-4147-A177-3AD203B41FA5}">
                      <a16:colId xmlns:a16="http://schemas.microsoft.com/office/drawing/2014/main" val="2937837472"/>
                    </a:ext>
                  </a:extLst>
                </a:gridCol>
                <a:gridCol w="8362335">
                  <a:extLst>
                    <a:ext uri="{9D8B030D-6E8A-4147-A177-3AD203B41FA5}">
                      <a16:colId xmlns:a16="http://schemas.microsoft.com/office/drawing/2014/main" val="4216455280"/>
                    </a:ext>
                  </a:extLst>
                </a:gridCol>
              </a:tblGrid>
              <a:tr h="661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Event</a:t>
                      </a:r>
                      <a:endParaRPr lang="ko-KR" altLang="en-US" b="1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Description</a:t>
                      </a:r>
                      <a:endParaRPr lang="ko-KR" altLang="en-US" b="1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94606"/>
                  </a:ext>
                </a:extLst>
              </a:tr>
              <a:tr h="491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UART_TX_DONE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TX buffer data </a:t>
                      </a:r>
                      <a:r>
                        <a:rPr lang="ko-KR" altLang="en-US"/>
                        <a:t>전송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630721"/>
                  </a:ext>
                </a:extLst>
              </a:tr>
              <a:tr h="486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UART_TX_ABORTED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전송 </a:t>
                      </a:r>
                      <a:r>
                        <a:rPr lang="en-US" altLang="ko-KR"/>
                        <a:t>timeout </a:t>
                      </a:r>
                      <a:r>
                        <a:rPr lang="ko-KR" altLang="en-US"/>
                        <a:t>이거나 </a:t>
                      </a:r>
                      <a:r>
                        <a:rPr lang="en-US" altLang="ko-KR"/>
                        <a:t>uart_tx_about() </a:t>
                      </a:r>
                      <a:r>
                        <a:rPr lang="ko-KR" altLang="en-US"/>
                        <a:t>함수 호출 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149696"/>
                  </a:ext>
                </a:extLst>
              </a:tr>
              <a:tr h="54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UART_RX_RDY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데이터를 수신하였거나</a:t>
                      </a:r>
                      <a:r>
                        <a:rPr lang="en-US" altLang="ko-KR"/>
                        <a:t>, receive timeout </a:t>
                      </a:r>
                      <a:r>
                        <a:rPr lang="ko-KR" altLang="en-US"/>
                        <a:t>상태이거나 </a:t>
                      </a:r>
                      <a:r>
                        <a:rPr lang="en-US" altLang="ko-KR"/>
                        <a:t>rx buffer </a:t>
                      </a:r>
                      <a:r>
                        <a:rPr lang="ko-KR" altLang="en-US"/>
                        <a:t>가득 찼을때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828224"/>
                  </a:ext>
                </a:extLst>
              </a:tr>
              <a:tr h="661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UART_RX_BUF_REQUEST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연속 수신을 위하여 </a:t>
                      </a:r>
                      <a:r>
                        <a:rPr lang="en-US" altLang="ko-KR"/>
                        <a:t>Driver </a:t>
                      </a:r>
                      <a:r>
                        <a:rPr lang="ko-KR" altLang="en-US"/>
                        <a:t>가 다음 </a:t>
                      </a:r>
                      <a:r>
                        <a:rPr lang="en-US" altLang="ko-KR"/>
                        <a:t>buffer </a:t>
                      </a:r>
                      <a:r>
                        <a:rPr lang="ko-KR" altLang="en-US"/>
                        <a:t>요청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342019"/>
                  </a:ext>
                </a:extLst>
              </a:tr>
              <a:tr h="6612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UART_RX_BUF_RELEASED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Buffer</a:t>
                      </a:r>
                      <a:r>
                        <a:rPr lang="ko-KR" altLang="en-US"/>
                        <a:t>가 </a:t>
                      </a:r>
                      <a:r>
                        <a:rPr lang="en-US" altLang="ko-KR"/>
                        <a:t>UART drive</a:t>
                      </a:r>
                      <a:r>
                        <a:rPr lang="ko-KR" altLang="en-US"/>
                        <a:t>에 의해 사용되지 못할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086249"/>
                  </a:ext>
                </a:extLst>
              </a:tr>
              <a:tr h="860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UART_RX_DISABLED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Receiver</a:t>
                      </a:r>
                      <a:r>
                        <a:rPr lang="ko-KR" altLang="en-US"/>
                        <a:t>가 중지되거나 사용 불가능하거나 </a:t>
                      </a:r>
                      <a:r>
                        <a:rPr lang="en-US" altLang="ko-KR"/>
                        <a:t>buffer </a:t>
                      </a:r>
                      <a:r>
                        <a:rPr lang="ko-KR" altLang="en-US"/>
                        <a:t>가득 찼을 때</a:t>
                      </a:r>
                      <a:endParaRPr lang="en-US" altLang="ko-KR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uart_rx_enable() </a:t>
                      </a:r>
                      <a:r>
                        <a:rPr lang="ko-KR" altLang="en-US"/>
                        <a:t>함수를 사용하여 다시 </a:t>
                      </a:r>
                      <a:r>
                        <a:rPr lang="en-US" altLang="ko-KR"/>
                        <a:t>enable </a:t>
                      </a:r>
                      <a:r>
                        <a:rPr lang="ko-KR" altLang="en-US"/>
                        <a:t>상태로 만들 수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68318"/>
                  </a:ext>
                </a:extLst>
              </a:tr>
              <a:tr h="661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UART_RX_STOPPED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외부 </a:t>
                      </a:r>
                      <a:r>
                        <a:rPr lang="en-US" altLang="ko-KR"/>
                        <a:t>Event</a:t>
                      </a:r>
                      <a:r>
                        <a:rPr lang="ko-KR" altLang="en-US"/>
                        <a:t>에 의해 </a:t>
                      </a:r>
                      <a:r>
                        <a:rPr lang="en-US" altLang="ko-KR"/>
                        <a:t>RX </a:t>
                      </a:r>
                      <a:r>
                        <a:rPr lang="ko-KR" altLang="en-US"/>
                        <a:t>가 중단됨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87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94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14401"/>
            <a:ext cx="12192000" cy="23356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/>
              <a:t>nRf52833-DK</a:t>
            </a:r>
          </a:p>
          <a:p>
            <a:pPr algn="ctr"/>
            <a:r>
              <a:rPr lang="en-US" altLang="ko-KR" sz="4800" b="1"/>
              <a:t>Download SDK</a:t>
            </a:r>
            <a:endParaRPr lang="ko-KR" altLang="en-US" sz="4800" b="1"/>
          </a:p>
        </p:txBody>
      </p:sp>
    </p:spTree>
    <p:extLst>
      <p:ext uri="{BB962C8B-B14F-4D97-AF65-F5344CB8AC3E}">
        <p14:creationId xmlns:p14="http://schemas.microsoft.com/office/powerpoint/2010/main" val="27565135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ko-KR" altLang="en-US" sz="2400" b="1">
                <a:solidFill>
                  <a:schemeClr val="tx1"/>
                </a:solidFill>
              </a:rPr>
              <a:t>구성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778883"/>
            <a:ext cx="5950603" cy="70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ym typeface="Wingdings" panose="05000000000000000000" pitchFamily="2" charset="2"/>
              </a:rPr>
              <a:t>callback function </a:t>
            </a:r>
            <a:r>
              <a:rPr lang="ko-KR" altLang="en-US">
                <a:sym typeface="Wingdings" panose="05000000000000000000" pitchFamily="2" charset="2"/>
              </a:rPr>
              <a:t>구조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필요한 것만 사용하여도 됨</a:t>
            </a: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0749" y="1152786"/>
            <a:ext cx="11150501" cy="5509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C678DD"/>
                </a:solidFill>
                <a:latin typeface="Hack"/>
              </a:rPr>
              <a:t>static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void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1600" b="1">
                <a:solidFill>
                  <a:srgbClr val="61AFEF"/>
                </a:solidFill>
                <a:latin typeface="Hack"/>
              </a:rPr>
              <a:t>uart_cb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const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struct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device 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*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dev,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struct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uart_event 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*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evt,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void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*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user_data) {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switch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(evt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-&gt;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type) {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case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UART_TX_DONE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  </a:t>
            </a:r>
            <a:r>
              <a:rPr lang="en-US" altLang="ko-KR" sz="1600" b="1">
                <a:solidFill>
                  <a:srgbClr val="5C6370"/>
                </a:solidFill>
                <a:latin typeface="Hack"/>
              </a:rPr>
              <a:t>// do something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;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case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UART_TX_ABORTED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 </a:t>
            </a:r>
            <a:r>
              <a:rPr lang="en-US" altLang="ko-KR" sz="1600" b="1">
                <a:solidFill>
                  <a:srgbClr val="5C6370"/>
                </a:solidFill>
                <a:latin typeface="Hack"/>
              </a:rPr>
              <a:t>// do something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;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case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UART_RX_RDY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 </a:t>
            </a:r>
            <a:r>
              <a:rPr lang="en-US" altLang="ko-KR" sz="1600" b="1">
                <a:solidFill>
                  <a:srgbClr val="5C6370"/>
                </a:solidFill>
                <a:latin typeface="Hack"/>
              </a:rPr>
              <a:t>// do something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;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case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UART_RX_BUF_REQUEST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 </a:t>
            </a:r>
            <a:r>
              <a:rPr lang="en-US" altLang="ko-KR" sz="1600" b="1">
                <a:solidFill>
                  <a:srgbClr val="5C6370"/>
                </a:solidFill>
                <a:latin typeface="Hack"/>
              </a:rPr>
              <a:t>// do something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;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case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UART_RX_BUF_RELEASED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</a:t>
            </a:r>
            <a:r>
              <a:rPr lang="en-US" altLang="ko-KR" sz="1600" b="1">
                <a:solidFill>
                  <a:srgbClr val="5C6370"/>
                </a:solidFill>
                <a:latin typeface="Hack"/>
              </a:rPr>
              <a:t>// do something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;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case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UART_RX_DISABLED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 </a:t>
            </a:r>
            <a:r>
              <a:rPr lang="en-US" altLang="ko-KR" sz="1600" b="1">
                <a:solidFill>
                  <a:srgbClr val="5C6370"/>
                </a:solidFill>
                <a:latin typeface="Hack"/>
              </a:rPr>
              <a:t>// do something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;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case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UART_RX_STOPPED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   </a:t>
            </a:r>
            <a:r>
              <a:rPr lang="en-US" altLang="ko-KR" sz="1600" b="1">
                <a:solidFill>
                  <a:srgbClr val="5C6370"/>
                </a:solidFill>
                <a:latin typeface="Hack"/>
              </a:rPr>
              <a:t>// do something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;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  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default</a:t>
            </a:r>
            <a:r>
              <a:rPr lang="en-US" altLang="ko-KR" sz="16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16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1600" b="1">
                <a:solidFill>
                  <a:srgbClr val="ABB2BF"/>
                </a:solidFill>
                <a:latin typeface="Hack"/>
              </a:rPr>
              <a:t>;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   } </a:t>
            </a:r>
          </a:p>
          <a:p>
            <a:r>
              <a:rPr lang="en-US" altLang="ko-KR" sz="1600" b="1">
                <a:solidFill>
                  <a:srgbClr val="ABB2BF"/>
                </a:solidFill>
                <a:latin typeface="Hack"/>
              </a:rPr>
              <a:t>}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42013874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Configuration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778883"/>
            <a:ext cx="9280682" cy="70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ym typeface="Wingdings" panose="05000000000000000000" pitchFamily="2" charset="2"/>
              </a:rPr>
              <a:t>uart_event </a:t>
            </a:r>
            <a:r>
              <a:rPr lang="ko-KR" altLang="en-US">
                <a:sym typeface="Wingdings" panose="05000000000000000000" pitchFamily="2" charset="2"/>
              </a:rPr>
              <a:t>구조체는 </a:t>
            </a:r>
            <a:r>
              <a:rPr lang="en-US" altLang="ko-KR">
                <a:sym typeface="Wingdings" panose="05000000000000000000" pitchFamily="2" charset="2"/>
              </a:rPr>
              <a:t>UART event type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>
                <a:sym typeface="Wingdings" panose="05000000000000000000" pitchFamily="2" charset="2"/>
              </a:rPr>
              <a:t>union </a:t>
            </a:r>
            <a:r>
              <a:rPr lang="ko-KR" altLang="en-US">
                <a:sym typeface="Wingdings" panose="05000000000000000000" pitchFamily="2" charset="2"/>
              </a:rPr>
              <a:t>타입 구조체를 가지고 있다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ym typeface="Wingdings" panose="05000000000000000000" pitchFamily="2" charset="2"/>
              </a:rPr>
              <a:t>union </a:t>
            </a:r>
            <a:r>
              <a:rPr lang="ko-KR" altLang="en-US">
                <a:sym typeface="Wingdings" panose="05000000000000000000" pitchFamily="2" charset="2"/>
              </a:rPr>
              <a:t>변수 </a:t>
            </a:r>
            <a:r>
              <a:rPr lang="en-US" altLang="ko-KR">
                <a:sym typeface="Wingdings" panose="05000000000000000000" pitchFamily="2" charset="2"/>
              </a:rPr>
              <a:t>uart_event_data</a:t>
            </a:r>
            <a:r>
              <a:rPr lang="ko-KR" altLang="en-US">
                <a:sym typeface="Wingdings" panose="05000000000000000000" pitchFamily="2" charset="2"/>
              </a:rPr>
              <a:t>는 </a:t>
            </a:r>
            <a:r>
              <a:rPr lang="en-US" altLang="ko-KR">
                <a:sym typeface="Wingdings" panose="05000000000000000000" pitchFamily="2" charset="2"/>
              </a:rPr>
              <a:t>tx, rx, rx_buf, rx_stop 4</a:t>
            </a:r>
            <a:r>
              <a:rPr lang="ko-KR" altLang="en-US">
                <a:sym typeface="Wingdings" panose="05000000000000000000" pitchFamily="2" charset="2"/>
              </a:rPr>
              <a:t>개 </a:t>
            </a:r>
            <a:r>
              <a:rPr lang="en-US" altLang="ko-KR">
                <a:sym typeface="Wingdings" panose="05000000000000000000" pitchFamily="2" charset="2"/>
              </a:rPr>
              <a:t>member </a:t>
            </a:r>
            <a:r>
              <a:rPr lang="ko-KR" altLang="en-US">
                <a:sym typeface="Wingdings" panose="05000000000000000000" pitchFamily="2" charset="2"/>
              </a:rPr>
              <a:t>중 하나일 수 있다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21" y="1501321"/>
            <a:ext cx="8969385" cy="53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36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Configuration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911617"/>
            <a:ext cx="8123634" cy="383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ym typeface="Wingdings" panose="05000000000000000000" pitchFamily="2" charset="2"/>
              </a:rPr>
              <a:t>rx</a:t>
            </a:r>
            <a:r>
              <a:rPr lang="ko-KR" altLang="en-US">
                <a:sym typeface="Wingdings" panose="05000000000000000000" pitchFamily="2" charset="2"/>
              </a:rPr>
              <a:t> 멤버는 </a:t>
            </a:r>
            <a:r>
              <a:rPr lang="en-US" altLang="ko-KR">
                <a:sym typeface="Wingdings" panose="05000000000000000000" pitchFamily="2" charset="2"/>
              </a:rPr>
              <a:t>uart_event_rx</a:t>
            </a:r>
            <a:r>
              <a:rPr lang="ko-KR" altLang="en-US">
                <a:sym typeface="Wingdings" panose="05000000000000000000" pitchFamily="2" charset="2"/>
              </a:rPr>
              <a:t> 유형으로 </a:t>
            </a:r>
            <a:r>
              <a:rPr lang="en-US" altLang="ko-KR">
                <a:sym typeface="Wingdings" panose="05000000000000000000" pitchFamily="2" charset="2"/>
              </a:rPr>
              <a:t>UART</a:t>
            </a:r>
            <a:r>
              <a:rPr lang="ko-KR" altLang="en-US">
                <a:sym typeface="Wingdings" panose="05000000000000000000" pitchFamily="2" charset="2"/>
              </a:rPr>
              <a:t>를 통해 수신된 데이터를 저장한다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A4586F-73DE-49A2-BA7A-7314A25F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9" y="1501322"/>
            <a:ext cx="9032592" cy="40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086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Configuration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911616"/>
            <a:ext cx="6300058" cy="70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3. uart callback </a:t>
            </a:r>
            <a:r>
              <a:rPr lang="ko-KR" altLang="en-US">
                <a:sym typeface="Wingdings" panose="05000000000000000000" pitchFamily="2" charset="2"/>
              </a:rPr>
              <a:t>함수 등록  </a:t>
            </a:r>
            <a:r>
              <a:rPr lang="en-US" altLang="ko-KR">
                <a:sym typeface="Wingdings" panose="05000000000000000000" pitchFamily="2" charset="2"/>
              </a:rPr>
              <a:t> uart_callback_set() </a:t>
            </a:r>
            <a:r>
              <a:rPr lang="ko-KR" altLang="en-US">
                <a:sym typeface="Wingdings" panose="05000000000000000000" pitchFamily="2" charset="2"/>
              </a:rPr>
              <a:t>함수 호출</a:t>
            </a: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68" y="1495490"/>
            <a:ext cx="6032880" cy="1517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003CCE-12E1-42C5-9D09-88FBC5E4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67" y="3058243"/>
            <a:ext cx="8855497" cy="372762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954167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Receiving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682" y="1309825"/>
            <a:ext cx="10313657" cy="1029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2000" b="1">
                <a:sym typeface="Wingdings" panose="05000000000000000000" pitchFamily="2" charset="2"/>
              </a:rPr>
              <a:t>이번 장에서는 </a:t>
            </a:r>
            <a:br>
              <a:rPr lang="en-US" altLang="ko-KR" sz="2000" b="1">
                <a:sym typeface="Wingdings" panose="05000000000000000000" pitchFamily="2" charset="2"/>
              </a:rPr>
            </a:br>
            <a:br>
              <a:rPr lang="en-US" altLang="ko-KR" sz="2000" b="1">
                <a:sym typeface="Wingdings" panose="05000000000000000000" pitchFamily="2" charset="2"/>
              </a:rPr>
            </a:br>
            <a:r>
              <a:rPr lang="en-US" altLang="ko-KR" sz="2000" b="1">
                <a:sym typeface="Wingdings" panose="05000000000000000000" pitchFamily="2" charset="2"/>
              </a:rPr>
              <a:t>UART</a:t>
            </a:r>
            <a:r>
              <a:rPr lang="ko-KR" altLang="en-US" sz="2000" b="1">
                <a:sym typeface="Wingdings" panose="05000000000000000000" pitchFamily="2" charset="2"/>
              </a:rPr>
              <a:t> </a:t>
            </a:r>
            <a:r>
              <a:rPr lang="en-US" altLang="ko-KR" sz="2000" b="1">
                <a:sym typeface="Wingdings" panose="05000000000000000000" pitchFamily="2" charset="2"/>
              </a:rPr>
              <a:t>drive</a:t>
            </a:r>
            <a:r>
              <a:rPr lang="ko-KR" altLang="en-US" sz="2000" b="1">
                <a:sym typeface="Wingdings" panose="05000000000000000000" pitchFamily="2" charset="2"/>
              </a:rPr>
              <a:t>의 </a:t>
            </a:r>
            <a:r>
              <a:rPr lang="en-US" altLang="ko-KR" sz="2000" b="1">
                <a:sym typeface="Wingdings" panose="05000000000000000000" pitchFamily="2" charset="2"/>
              </a:rPr>
              <a:t>asynchrous API</a:t>
            </a:r>
            <a:r>
              <a:rPr lang="ko-KR" altLang="en-US" sz="2000" b="1">
                <a:sym typeface="Wingdings" panose="05000000000000000000" pitchFamily="2" charset="2"/>
              </a:rPr>
              <a:t>를 사용하여 데이터를 수신하기 위한 절차를 학습니다</a:t>
            </a:r>
            <a:r>
              <a:rPr lang="en-US" altLang="ko-KR" sz="2000" b="1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9169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Receiving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778883"/>
            <a:ext cx="8121134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>
                <a:sym typeface="Wingdings" panose="05000000000000000000" pitchFamily="2" charset="2"/>
              </a:rPr>
              <a:t>수신 데이터를 저장할 수신 버퍼 선언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- </a:t>
            </a:r>
            <a:r>
              <a:rPr lang="ko-KR" altLang="en-US">
                <a:sym typeface="Wingdings" panose="05000000000000000000" pitchFamily="2" charset="2"/>
              </a:rPr>
              <a:t>수신 버퍼의 크기와 유형은 어플리케이션의 요구 사항에 따라 다르다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>
                <a:sym typeface="Wingdings" panose="05000000000000000000" pitchFamily="2" charset="2"/>
              </a:rPr>
              <a:t>수신 시작 </a:t>
            </a:r>
            <a:r>
              <a:rPr lang="en-US" altLang="ko-KR">
                <a:sym typeface="Wingdings" panose="05000000000000000000" pitchFamily="2" charset="2"/>
              </a:rPr>
              <a:t> uart_rx_enable() </a:t>
            </a:r>
            <a:r>
              <a:rPr lang="ko-KR" altLang="en-US">
                <a:sym typeface="Wingdings" panose="05000000000000000000" pitchFamily="2" charset="2"/>
              </a:rPr>
              <a:t>함수 호출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8310" y="1531136"/>
            <a:ext cx="9448801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C678DD"/>
                </a:solidFill>
                <a:latin typeface="Hack"/>
              </a:rPr>
              <a:t>static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 uint8_t rx_buf[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10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] </a:t>
            </a:r>
            <a:r>
              <a:rPr lang="en-US" altLang="ko-KR" sz="2000" b="1">
                <a:solidFill>
                  <a:srgbClr val="56B6C2"/>
                </a:solidFill>
                <a:latin typeface="Hack"/>
              </a:rPr>
              <a:t>=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 {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0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}; </a:t>
            </a:r>
            <a:r>
              <a:rPr lang="en-US" altLang="ko-KR" sz="2000" b="1">
                <a:solidFill>
                  <a:srgbClr val="5C6370"/>
                </a:solidFill>
                <a:latin typeface="Hack"/>
              </a:rPr>
              <a:t>//A buffer to store incoming UART data </a:t>
            </a:r>
            <a:endParaRPr lang="ko-KR" altLang="en-US" sz="2000" b="1"/>
          </a:p>
        </p:txBody>
      </p:sp>
      <p:sp>
        <p:nvSpPr>
          <p:cNvPr id="4" name="직사각형 3"/>
          <p:cNvSpPr/>
          <p:nvPr/>
        </p:nvSpPr>
        <p:spPr>
          <a:xfrm>
            <a:off x="598310" y="2525453"/>
            <a:ext cx="5867312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rgbClr val="61AFEF"/>
                </a:solidFill>
                <a:latin typeface="Hack"/>
              </a:rPr>
              <a:t>uart_rx_enable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(uart, rx_buf, </a:t>
            </a:r>
            <a:r>
              <a:rPr lang="en-US" altLang="ko-KR" sz="2000" b="1">
                <a:solidFill>
                  <a:srgbClr val="C678DD"/>
                </a:solidFill>
                <a:latin typeface="Hack"/>
              </a:rPr>
              <a:t>sizeof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(rx_buf), 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100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);</a:t>
            </a:r>
            <a:endParaRPr lang="ko-KR" altLang="en-US" sz="20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10" y="2976797"/>
            <a:ext cx="7032979" cy="38054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684EF-0C7F-4780-8AA1-B556B0C06BC3}"/>
              </a:ext>
            </a:extLst>
          </p:cNvPr>
          <p:cNvSpPr txBox="1"/>
          <p:nvPr/>
        </p:nvSpPr>
        <p:spPr>
          <a:xfrm>
            <a:off x="7631289" y="4858858"/>
            <a:ext cx="4379725" cy="153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timeout</a:t>
            </a:r>
            <a:r>
              <a:rPr lang="ko-KR" altLang="en-US" sz="1400"/>
              <a:t>은 최소 </a:t>
            </a:r>
            <a:r>
              <a:rPr lang="en-US" altLang="ko-KR" sz="1400"/>
              <a:t>1 </a:t>
            </a:r>
            <a:r>
              <a:rPr lang="ko-KR" altLang="en-US" sz="1400"/>
              <a:t>바이트를 수신한 후 측정되며</a:t>
            </a:r>
            <a:r>
              <a:rPr lang="en-US" altLang="ko-KR" sz="1400"/>
              <a:t>, </a:t>
            </a:r>
          </a:p>
          <a:p>
            <a:pPr>
              <a:lnSpc>
                <a:spcPts val="2300"/>
              </a:lnSpc>
            </a:pPr>
            <a:r>
              <a:rPr lang="en-US" altLang="ko-KR" sz="1400"/>
              <a:t>    </a:t>
            </a:r>
            <a:r>
              <a:rPr lang="ko-KR" altLang="en-US" sz="1400"/>
              <a:t>다음 바이트가 수신되지 않을 때</a:t>
            </a:r>
            <a:r>
              <a:rPr lang="en-US" altLang="ko-KR" sz="1400"/>
              <a:t>, </a:t>
            </a:r>
            <a:r>
              <a:rPr lang="ko-KR" altLang="en-US" sz="1400"/>
              <a:t>얼마나 빨리</a:t>
            </a:r>
            <a:endParaRPr lang="en-US" altLang="ko-KR" sz="1400"/>
          </a:p>
          <a:p>
            <a:pPr>
              <a:lnSpc>
                <a:spcPts val="2300"/>
              </a:lnSpc>
            </a:pPr>
            <a:r>
              <a:rPr lang="en-US" altLang="ko-KR" sz="1400"/>
              <a:t>    </a:t>
            </a:r>
            <a:r>
              <a:rPr lang="ko-KR" altLang="en-US" sz="1400"/>
              <a:t>알람을 받을지를 결정한다</a:t>
            </a:r>
            <a:r>
              <a:rPr lang="en-US" altLang="ko-KR" sz="1400"/>
              <a:t>. 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SYS_FOREVER_US</a:t>
            </a:r>
            <a:r>
              <a:rPr lang="ko-KR" altLang="en-US" sz="1400"/>
              <a:t>를 전달하면 타임 아웃을 </a:t>
            </a:r>
            <a:br>
              <a:rPr lang="en-US" altLang="ko-KR" sz="1400"/>
            </a:br>
            <a:r>
              <a:rPr lang="ko-KR" altLang="en-US" sz="1400"/>
              <a:t>비활성화 할 수 있다</a:t>
            </a:r>
            <a:r>
              <a:rPr lang="en-US" altLang="ko-KR" sz="1400"/>
              <a:t>.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4270667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Receiving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94630"/>
            <a:ext cx="9212522" cy="2947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3. </a:t>
            </a:r>
            <a:r>
              <a:rPr lang="ko-KR" altLang="en-US">
                <a:sym typeface="Wingdings" panose="05000000000000000000" pitchFamily="2" charset="2"/>
              </a:rPr>
              <a:t>수신된 데이터는 </a:t>
            </a:r>
            <a:r>
              <a:rPr lang="en-US" altLang="ko-KR">
                <a:sym typeface="Wingdings" panose="05000000000000000000" pitchFamily="2" charset="2"/>
              </a:rPr>
              <a:t>UART </a:t>
            </a:r>
            <a:r>
              <a:rPr lang="ko-KR" altLang="en-US">
                <a:sym typeface="Wingdings" panose="05000000000000000000" pitchFamily="2" charset="2"/>
              </a:rPr>
              <a:t>콜백 함수를 통해 </a:t>
            </a:r>
            <a:r>
              <a:rPr lang="en-US" altLang="ko-KR">
                <a:sym typeface="Wingdings" panose="05000000000000000000" pitchFamily="2" charset="2"/>
              </a:rPr>
              <a:t>UART_RX_RDY </a:t>
            </a:r>
            <a:r>
              <a:rPr lang="ko-KR" altLang="en-US">
                <a:sym typeface="Wingdings" panose="05000000000000000000" pitchFamily="2" charset="2"/>
              </a:rPr>
              <a:t>이벤트에서 접근할 수 있다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95885"/>
              </p:ext>
            </p:extLst>
          </p:nvPr>
        </p:nvGraphicFramePr>
        <p:xfrm>
          <a:off x="428976" y="1459015"/>
          <a:ext cx="10713156" cy="1781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0980">
                  <a:extLst>
                    <a:ext uri="{9D8B030D-6E8A-4147-A177-3AD203B41FA5}">
                      <a16:colId xmlns:a16="http://schemas.microsoft.com/office/drawing/2014/main" val="3400784241"/>
                    </a:ext>
                  </a:extLst>
                </a:gridCol>
                <a:gridCol w="5712176">
                  <a:extLst>
                    <a:ext uri="{9D8B030D-6E8A-4147-A177-3AD203B41FA5}">
                      <a16:colId xmlns:a16="http://schemas.microsoft.com/office/drawing/2014/main" val="630587055"/>
                    </a:ext>
                  </a:extLst>
                </a:gridCol>
              </a:tblGrid>
              <a:tr h="445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 목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접근 방법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26851"/>
                  </a:ext>
                </a:extLst>
              </a:tr>
              <a:tr h="4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>
                          <a:effectLst/>
                        </a:rPr>
                        <a:t>Data Length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>
                          <a:effectLst/>
                        </a:rPr>
                        <a:t>evt-&gt;data.rx.len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841886"/>
                  </a:ext>
                </a:extLst>
              </a:tr>
              <a:tr h="4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>
                          <a:effectLst/>
                        </a:rPr>
                        <a:t>Offset to where in the buffer data is stored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>
                          <a:effectLst/>
                        </a:rPr>
                        <a:t>evt-&gt;data.rx.offset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871755"/>
                  </a:ext>
                </a:extLst>
              </a:tr>
              <a:tr h="445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>
                          <a:effectLst/>
                        </a:rPr>
                        <a:t>Actual data received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evt-&gt;rx.buf[rx.offset]</a:t>
                      </a:r>
                      <a:r>
                        <a:rPr lang="en-US" altLang="ko-KR" sz="1800" kern="1200">
                          <a:effectLst/>
                        </a:rPr>
                        <a:t> to </a:t>
                      </a:r>
                      <a:r>
                        <a:rPr lang="en-US" altLang="ko-KR"/>
                        <a:t>evt-&gt;rx.buf[rx.offset+rx.len]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60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951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Receiving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94630"/>
            <a:ext cx="8478539" cy="1344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4. </a:t>
            </a:r>
            <a:r>
              <a:rPr lang="ko-KR" altLang="en-US">
                <a:sym typeface="Wingdings" panose="05000000000000000000" pitchFamily="2" charset="2"/>
              </a:rPr>
              <a:t>연속 수신은 기본적으로 활성화되어 있지 않다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- </a:t>
            </a:r>
            <a:r>
              <a:rPr lang="ko-KR" altLang="en-US">
                <a:sym typeface="Wingdings" panose="05000000000000000000" pitchFamily="2" charset="2"/>
              </a:rPr>
              <a:t>수신 버퍼가 가득 차면 수동으로 수신 활성화하여야 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- </a:t>
            </a:r>
            <a:r>
              <a:rPr lang="ko-KR" altLang="en-US">
                <a:sym typeface="Wingdings" panose="05000000000000000000" pitchFamily="2" charset="2"/>
              </a:rPr>
              <a:t>계속 데이터를 수신받기 위해서는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 case </a:t>
            </a:r>
            <a:r>
              <a:rPr lang="ko-KR" altLang="en-US">
                <a:sym typeface="Wingdings" panose="05000000000000000000" pitchFamily="2" charset="2"/>
              </a:rPr>
              <a:t>문 내 </a:t>
            </a:r>
            <a:r>
              <a:rPr lang="en-US" altLang="ko-KR">
                <a:sym typeface="Wingdings" panose="05000000000000000000" pitchFamily="2" charset="2"/>
              </a:rPr>
              <a:t>UART_RX_DISABLED </a:t>
            </a:r>
            <a:r>
              <a:rPr lang="ko-KR" altLang="en-US">
                <a:sym typeface="Wingdings" panose="05000000000000000000" pitchFamily="2" charset="2"/>
              </a:rPr>
              <a:t>내부에 </a:t>
            </a:r>
            <a:r>
              <a:rPr lang="en-US" altLang="ko-KR">
                <a:sym typeface="Wingdings" panose="05000000000000000000" pitchFamily="2" charset="2"/>
              </a:rPr>
              <a:t>uart_rx_enable()</a:t>
            </a:r>
            <a:r>
              <a:rPr lang="ko-KR" altLang="en-US">
                <a:sym typeface="Wingdings" panose="05000000000000000000" pitchFamily="2" charset="2"/>
              </a:rPr>
              <a:t>을 넣어주어야 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65474" y="2413337"/>
            <a:ext cx="7394222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C678DD"/>
                </a:solidFill>
                <a:latin typeface="Hack"/>
              </a:rPr>
              <a:t>case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 UART_RX_DISABLED</a:t>
            </a:r>
            <a:r>
              <a:rPr lang="en-US" altLang="ko-KR" sz="20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2000" b="1">
                <a:solidFill>
                  <a:srgbClr val="ABB2BF"/>
                </a:solidFill>
                <a:latin typeface="Hack"/>
              </a:rPr>
              <a:t>   </a:t>
            </a:r>
            <a:r>
              <a:rPr lang="en-US" altLang="ko-KR" sz="2000" b="1">
                <a:solidFill>
                  <a:srgbClr val="61AFEF"/>
                </a:solidFill>
                <a:latin typeface="Hack"/>
              </a:rPr>
              <a:t>uart_rx_enable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(dev, rx_buf, </a:t>
            </a:r>
            <a:r>
              <a:rPr lang="en-US" altLang="ko-KR" sz="2000" b="1">
                <a:solidFill>
                  <a:srgbClr val="C678DD"/>
                </a:solidFill>
                <a:latin typeface="Hack"/>
              </a:rPr>
              <a:t>sizeof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(rx_buf), </a:t>
            </a:r>
            <a:r>
              <a:rPr lang="en-US" altLang="ko-KR" sz="2000" b="1">
                <a:solidFill>
                  <a:srgbClr val="D19A66"/>
                </a:solidFill>
                <a:latin typeface="Hack"/>
              </a:rPr>
              <a:t>100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); </a:t>
            </a:r>
          </a:p>
          <a:p>
            <a:r>
              <a:rPr lang="en-US" altLang="ko-KR" sz="2000" b="1">
                <a:solidFill>
                  <a:srgbClr val="ABB2BF"/>
                </a:solidFill>
                <a:latin typeface="Hack"/>
              </a:rPr>
              <a:t>   </a:t>
            </a:r>
            <a:r>
              <a:rPr lang="en-US" altLang="ko-KR" sz="20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;</a:t>
            </a:r>
            <a:endParaRPr lang="ko-KR" altLang="en-US" sz="2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7EEE4-EA97-44CE-ADAA-9A8F14967F06}"/>
              </a:ext>
            </a:extLst>
          </p:cNvPr>
          <p:cNvSpPr txBox="1"/>
          <p:nvPr/>
        </p:nvSpPr>
        <p:spPr>
          <a:xfrm>
            <a:off x="665474" y="4085863"/>
            <a:ext cx="7394222" cy="2214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altLang="ko-KR" sz="1600"/>
              <a:t>UART</a:t>
            </a:r>
            <a:r>
              <a:rPr lang="ko-KR" altLang="en-US" sz="1600"/>
              <a:t> 비동기 </a:t>
            </a:r>
            <a:r>
              <a:rPr lang="en-US" altLang="ko-KR" sz="1600"/>
              <a:t>API</a:t>
            </a:r>
            <a:r>
              <a:rPr lang="ko-KR" altLang="en-US" sz="1600"/>
              <a:t>는 연결된 버퍼를 사용할 수 있다</a:t>
            </a:r>
            <a:r>
              <a:rPr lang="en-US" altLang="ko-KR" sz="1600"/>
              <a:t>. </a:t>
            </a:r>
          </a:p>
          <a:p>
            <a:pPr algn="just">
              <a:lnSpc>
                <a:spcPts val="2400"/>
              </a:lnSpc>
            </a:pPr>
            <a:r>
              <a:rPr lang="ko-KR" altLang="en-US" sz="1600"/>
              <a:t>여러 개의 버퍼를 선언하여 현재 버퍼가 가득 찼을 때</a:t>
            </a:r>
            <a:endParaRPr lang="en-US" altLang="ko-KR" sz="1600"/>
          </a:p>
          <a:p>
            <a:pPr algn="just">
              <a:lnSpc>
                <a:spcPts val="2400"/>
              </a:lnSpc>
            </a:pPr>
            <a:r>
              <a:rPr lang="ko-KR" altLang="en-US" sz="1600"/>
              <a:t>다음 버퍼에 수신 데이터를 저장하게 한다</a:t>
            </a:r>
            <a:r>
              <a:rPr lang="en-US" altLang="ko-KR" sz="1600"/>
              <a:t>. </a:t>
            </a:r>
          </a:p>
          <a:p>
            <a:pPr algn="just">
              <a:lnSpc>
                <a:spcPts val="2400"/>
              </a:lnSpc>
            </a:pPr>
            <a:r>
              <a:rPr lang="ko-KR" altLang="en-US" sz="1600"/>
              <a:t>이를 수행하기 위해 </a:t>
            </a:r>
            <a:endParaRPr lang="en-US" altLang="ko-KR" sz="1600"/>
          </a:p>
          <a:p>
            <a:pPr algn="just">
              <a:lnSpc>
                <a:spcPts val="2400"/>
              </a:lnSpc>
            </a:pPr>
            <a:r>
              <a:rPr lang="en-US" altLang="ko-KR" sz="1600"/>
              <a:t>UART_RX_BUF_REQUEST </a:t>
            </a:r>
            <a:r>
              <a:rPr lang="ko-KR" altLang="en-US" sz="1600"/>
              <a:t>이벤트에서 </a:t>
            </a:r>
            <a:r>
              <a:rPr lang="en-US" altLang="ko-KR" sz="1600"/>
              <a:t>uart_rx_buf_rsp()</a:t>
            </a:r>
            <a:r>
              <a:rPr lang="ko-KR" altLang="en-US" sz="1600"/>
              <a:t>를 호출하면 된다</a:t>
            </a:r>
            <a:r>
              <a:rPr lang="en-US" altLang="ko-KR" sz="1600"/>
              <a:t>. </a:t>
            </a:r>
          </a:p>
          <a:p>
            <a:pPr algn="just">
              <a:lnSpc>
                <a:spcPts val="2400"/>
              </a:lnSpc>
            </a:pPr>
            <a:r>
              <a:rPr lang="ko-KR" altLang="en-US" sz="1600"/>
              <a:t>이 함수는 다음 버퍼를 제공하며 현재 버퍼가 가득차면 자동으로 </a:t>
            </a:r>
            <a:endParaRPr lang="en-US" altLang="ko-KR" sz="1600"/>
          </a:p>
          <a:p>
            <a:pPr algn="just">
              <a:lnSpc>
                <a:spcPts val="2400"/>
              </a:lnSpc>
            </a:pPr>
            <a:r>
              <a:rPr lang="ko-KR" altLang="en-US" sz="1600"/>
              <a:t>다음 버퍼로 넘어가게 된다</a:t>
            </a:r>
            <a:r>
              <a:rPr lang="en-US" altLang="ko-KR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55084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Transmitting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778883"/>
            <a:ext cx="3416192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전송 데이터 저장 버퍼 정의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2. UART </a:t>
            </a:r>
            <a:r>
              <a:rPr lang="ko-KR" altLang="en-US">
                <a:sym typeface="Wingdings" panose="05000000000000000000" pitchFamily="2" charset="2"/>
              </a:rPr>
              <a:t>데이터 전송 함수 호출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1865" y="1265746"/>
            <a:ext cx="9697157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C678DD"/>
                </a:solidFill>
                <a:latin typeface="Hack"/>
              </a:rPr>
              <a:t>static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 uint8_t tx_buf[] </a:t>
            </a:r>
            <a:r>
              <a:rPr lang="en-US" altLang="ko-KR" sz="2000" b="1">
                <a:solidFill>
                  <a:srgbClr val="56B6C2"/>
                </a:solidFill>
                <a:latin typeface="Hack"/>
              </a:rPr>
              <a:t>=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 {</a:t>
            </a:r>
            <a:r>
              <a:rPr lang="en-US" altLang="ko-KR" sz="2000" b="1">
                <a:solidFill>
                  <a:srgbClr val="98C379"/>
                </a:solidFill>
                <a:latin typeface="Hack"/>
              </a:rPr>
              <a:t>"nRF Connect SDK Fundamentals Course \n\r"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};</a:t>
            </a:r>
            <a:endParaRPr lang="ko-KR" altLang="en-US" sz="2000" b="1"/>
          </a:p>
        </p:txBody>
      </p:sp>
      <p:sp>
        <p:nvSpPr>
          <p:cNvPr id="7" name="직사각형 6"/>
          <p:cNvSpPr/>
          <p:nvPr/>
        </p:nvSpPr>
        <p:spPr>
          <a:xfrm>
            <a:off x="541864" y="2171438"/>
            <a:ext cx="8850491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err </a:t>
            </a:r>
            <a:r>
              <a:rPr lang="en-US" altLang="ko-KR" sz="2000">
                <a:solidFill>
                  <a:srgbClr val="56B6C2"/>
                </a:solidFill>
                <a:latin typeface="Hack"/>
              </a:rPr>
              <a:t>=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uart_tx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(uart, tx_buf, </a:t>
            </a:r>
            <a:r>
              <a:rPr lang="en-US" altLang="ko-KR" sz="2000">
                <a:solidFill>
                  <a:srgbClr val="C678DD"/>
                </a:solidFill>
                <a:latin typeface="Hack"/>
              </a:rPr>
              <a:t>sizeof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(tx_buf), SYS_FOREVER_US); </a:t>
            </a:r>
          </a:p>
          <a:p>
            <a:r>
              <a:rPr lang="en-US" altLang="ko-KR" sz="2000">
                <a:solidFill>
                  <a:srgbClr val="C678DD"/>
                </a:solidFill>
                <a:latin typeface="Hack"/>
              </a:rPr>
              <a:t>if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(err) { </a:t>
            </a:r>
          </a:p>
          <a:p>
            <a:r>
              <a:rPr lang="en-US" altLang="ko-KR" sz="2000">
                <a:solidFill>
                  <a:srgbClr val="C678DD"/>
                </a:solidFill>
                <a:latin typeface="Hack"/>
              </a:rPr>
              <a:t>   return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err;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}</a:t>
            </a:r>
            <a:endParaRPr lang="ko-KR" altLang="en-US" sz="20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89" y="2801183"/>
            <a:ext cx="8319911" cy="4056817"/>
          </a:xfrm>
          <a:prstGeom prst="rect">
            <a:avLst/>
          </a:prstGeom>
          <a:ln w="2222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72632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Transmitting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35328"/>
            <a:ext cx="6224717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3. </a:t>
            </a:r>
            <a:r>
              <a:rPr lang="ko-KR" altLang="en-US">
                <a:sym typeface="Wingdings" panose="05000000000000000000" pitchFamily="2" charset="2"/>
              </a:rPr>
              <a:t>전송후 처리해야 할 일이 있으면 </a:t>
            </a:r>
            <a:r>
              <a:rPr lang="en-US" altLang="ko-KR">
                <a:sym typeface="Wingdings" panose="05000000000000000000" pitchFamily="2" charset="2"/>
              </a:rPr>
              <a:t>callback </a:t>
            </a:r>
            <a:r>
              <a:rPr lang="ko-KR" altLang="en-US">
                <a:sym typeface="Wingdings" panose="05000000000000000000" pitchFamily="2" charset="2"/>
              </a:rPr>
              <a:t>함수에서 수행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6044" y="1389924"/>
            <a:ext cx="6096000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 sz="2000" b="1">
                <a:solidFill>
                  <a:srgbClr val="C678DD"/>
                </a:solidFill>
                <a:latin typeface="Hack"/>
              </a:rPr>
              <a:t>case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 UART_TX_DONE</a:t>
            </a:r>
            <a:r>
              <a:rPr lang="en-US" altLang="ko-KR" sz="2000" b="1">
                <a:solidFill>
                  <a:srgbClr val="56B6C2"/>
                </a:solidFill>
                <a:latin typeface="Hack"/>
              </a:rPr>
              <a:t>: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 </a:t>
            </a:r>
          </a:p>
          <a:p>
            <a:r>
              <a:rPr lang="en-US" altLang="ko-KR" sz="2000" b="1">
                <a:solidFill>
                  <a:srgbClr val="ABB2BF"/>
                </a:solidFill>
                <a:latin typeface="Hack"/>
              </a:rPr>
              <a:t>   </a:t>
            </a:r>
            <a:r>
              <a:rPr lang="en-US" altLang="ko-KR" sz="2000" b="1">
                <a:solidFill>
                  <a:srgbClr val="5C6370"/>
                </a:solidFill>
                <a:latin typeface="Hack"/>
              </a:rPr>
              <a:t>// Do something here if needed </a:t>
            </a:r>
          </a:p>
          <a:p>
            <a:r>
              <a:rPr lang="en-US" altLang="ko-KR" sz="2000" b="1">
                <a:solidFill>
                  <a:srgbClr val="5C6370"/>
                </a:solidFill>
                <a:latin typeface="Hack"/>
              </a:rPr>
              <a:t>   </a:t>
            </a:r>
            <a:r>
              <a:rPr lang="en-US" altLang="ko-KR" sz="2000" b="1">
                <a:solidFill>
                  <a:srgbClr val="C678DD"/>
                </a:solidFill>
                <a:latin typeface="Hack"/>
              </a:rPr>
              <a:t>break</a:t>
            </a:r>
            <a:r>
              <a:rPr lang="en-US" altLang="ko-KR" sz="2000" b="1">
                <a:solidFill>
                  <a:srgbClr val="ABB2BF"/>
                </a:solidFill>
                <a:latin typeface="Hack"/>
              </a:rPr>
              <a:t>;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75236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1683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482600">
              <a:buFont typeface="Wingdings" panose="05000000000000000000" pitchFamily="2" charset="2"/>
              <a:buChar char="§"/>
            </a:pPr>
            <a:r>
              <a:rPr lang="en-US" altLang="ko-KR" sz="2400" b="1"/>
              <a:t>SDK Download</a:t>
            </a:r>
            <a:endParaRPr lang="ko-KR" altLang="en-US" sz="2400" b="1"/>
          </a:p>
        </p:txBody>
      </p:sp>
      <p:sp>
        <p:nvSpPr>
          <p:cNvPr id="2" name="직사각형 1"/>
          <p:cNvSpPr/>
          <p:nvPr/>
        </p:nvSpPr>
        <p:spPr>
          <a:xfrm>
            <a:off x="3032999" y="73751"/>
            <a:ext cx="4317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nRF5 SDK downloads - nordicsemi.com</a:t>
            </a:r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834"/>
            <a:ext cx="12192000" cy="634116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552122" y="3747052"/>
            <a:ext cx="1997765" cy="4572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8992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3302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600" b="1">
                <a:solidFill>
                  <a:schemeClr val="tx1"/>
                </a:solidFill>
              </a:rPr>
              <a:t>Exercise</a:t>
            </a:r>
          </a:p>
          <a:p>
            <a:pPr marL="179387" algn="ctr"/>
            <a:r>
              <a:rPr lang="en-US" altLang="ko-KR" sz="3600" b="1">
                <a:solidFill>
                  <a:schemeClr val="tx1"/>
                </a:solidFill>
              </a:rPr>
              <a:t>Controlling LEDs through UART</a:t>
            </a:r>
            <a:endParaRPr lang="en-US" altLang="ko-KR" sz="3600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9910" y="6183477"/>
            <a:ext cx="5856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2"/>
              </a:rPr>
              <a:t>연습 </a:t>
            </a:r>
            <a:r>
              <a:rPr lang="en-US" altLang="ko-KR">
                <a:hlinkClick r:id="rId2"/>
              </a:rPr>
              <a:t>1 - Nordic Developer Academy (nordicsemi.com)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BEC4A-8EEA-45E3-96A1-B9B574DB4763}"/>
              </a:ext>
            </a:extLst>
          </p:cNvPr>
          <p:cNvSpPr txBox="1"/>
          <p:nvPr/>
        </p:nvSpPr>
        <p:spPr>
          <a:xfrm>
            <a:off x="772378" y="2756540"/>
            <a:ext cx="6311215" cy="383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개발보드의 </a:t>
            </a:r>
            <a:r>
              <a:rPr lang="en-US" altLang="ko-KR">
                <a:sym typeface="Wingdings" panose="05000000000000000000" pitchFamily="2" charset="2"/>
              </a:rPr>
              <a:t>UART</a:t>
            </a:r>
            <a:r>
              <a:rPr lang="ko-KR" altLang="en-US">
                <a:sym typeface="Wingdings" panose="05000000000000000000" pitchFamily="2" charset="2"/>
              </a:rPr>
              <a:t>를 통해 </a:t>
            </a:r>
            <a:r>
              <a:rPr lang="en-US" altLang="ko-KR">
                <a:sym typeface="Wingdings" panose="05000000000000000000" pitchFamily="2" charset="2"/>
              </a:rPr>
              <a:t>LED </a:t>
            </a:r>
            <a:r>
              <a:rPr lang="ko-KR" altLang="en-US">
                <a:sym typeface="Wingdings" panose="05000000000000000000" pitchFamily="2" charset="2"/>
              </a:rPr>
              <a:t>제어하는 방법을 배워보자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313598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35328"/>
            <a:ext cx="10342896" cy="5192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새로운 데이터가 있으면 </a:t>
            </a:r>
            <a:r>
              <a:rPr lang="en-US" altLang="ko-KR">
                <a:sym typeface="Wingdings" panose="05000000000000000000" pitchFamily="2" charset="2"/>
              </a:rPr>
              <a:t>callback </a:t>
            </a:r>
            <a:r>
              <a:rPr lang="ko-KR" altLang="en-US">
                <a:sym typeface="Wingdings" panose="05000000000000000000" pitchFamily="2" charset="2"/>
              </a:rPr>
              <a:t>함수를 호출하도록 비동기 모드 설정</a:t>
            </a: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수신 </a:t>
            </a:r>
            <a:r>
              <a:rPr lang="en-US" altLang="ko-KR">
                <a:sym typeface="Wingdings" panose="05000000000000000000" pitchFamily="2" charset="2"/>
              </a:rPr>
              <a:t>Buffer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10</a:t>
            </a:r>
            <a:r>
              <a:rPr lang="ko-KR" altLang="en-US">
                <a:sym typeface="Wingdings" panose="05000000000000000000" pitchFamily="2" charset="2"/>
              </a:rPr>
              <a:t>바이트로 설정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수신 시간 제한은 </a:t>
            </a:r>
            <a:r>
              <a:rPr lang="en-US" altLang="ko-KR">
                <a:sym typeface="Wingdings" panose="05000000000000000000" pitchFamily="2" charset="2"/>
              </a:rPr>
              <a:t>100usec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데이터 수신 이후 </a:t>
            </a:r>
            <a:r>
              <a:rPr lang="en-US" altLang="ko-KR">
                <a:sym typeface="Wingdings" panose="05000000000000000000" pitchFamily="2" charset="2"/>
              </a:rPr>
              <a:t>100usec </a:t>
            </a:r>
            <a:r>
              <a:rPr lang="ko-KR" altLang="en-US">
                <a:sym typeface="Wingdings" panose="05000000000000000000" pitchFamily="2" charset="2"/>
              </a:rPr>
              <a:t>이후 비활성화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데이터 </a:t>
            </a:r>
            <a:r>
              <a:rPr lang="en-US" altLang="ko-KR">
                <a:sym typeface="Wingdings" panose="05000000000000000000" pitchFamily="2" charset="2"/>
              </a:rPr>
              <a:t>10</a:t>
            </a:r>
            <a:r>
              <a:rPr lang="ko-KR" altLang="en-US">
                <a:sym typeface="Wingdings" panose="05000000000000000000" pitchFamily="2" charset="2"/>
              </a:rPr>
              <a:t>바이트 수신되면 </a:t>
            </a:r>
            <a:r>
              <a:rPr lang="en-US" altLang="ko-KR">
                <a:sym typeface="Wingdings" panose="05000000000000000000" pitchFamily="2" charset="2"/>
              </a:rPr>
              <a:t>UART_RX_RDY event </a:t>
            </a:r>
            <a:r>
              <a:rPr lang="ko-KR" altLang="en-US">
                <a:sym typeface="Wingdings" panose="05000000000000000000" pitchFamily="2" charset="2"/>
              </a:rPr>
              <a:t>생성</a:t>
            </a: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1. </a:t>
            </a:r>
            <a:r>
              <a:rPr lang="ko-KR" altLang="en-US">
                <a:sym typeface="Wingdings" panose="05000000000000000000" pitchFamily="2" charset="2"/>
              </a:rPr>
              <a:t>실습 예제 </a:t>
            </a:r>
            <a:r>
              <a:rPr lang="en-US" altLang="ko-KR">
                <a:sym typeface="Wingdings" panose="05000000000000000000" pitchFamily="2" charset="2"/>
              </a:rPr>
              <a:t>Download  lesson5/fund_less5_exer1</a:t>
            </a: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Open folder : ncs-fund-main  v2.8x-v2.7.0  l5  l5_e1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49" y="2175796"/>
            <a:ext cx="6807723" cy="27597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7046" y="6276041"/>
            <a:ext cx="490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GitHub - NordicDeveloperAcademy/ncs-fund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5000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35328"/>
            <a:ext cx="6451510" cy="4260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2. Enable the serial driver(UART driver) in prj.conf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3. include header file in main.c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4.1 Get the device pointer of the UART hardware and verify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81839" y="132342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CONFIG_GPIO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# STEP 2 - Enable the serial driver in asynchronous mode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CONFIG_SERIAL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CONFIG_UART_ASYNC_API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1838" y="3594063"/>
            <a:ext cx="9025005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3 - Include the header file of the UART driver in main.c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zephyr/drivers/uart.h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1837" y="5034488"/>
            <a:ext cx="8392829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4.1 - Get the device pointer of the UART hardware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uart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DEVICE_DT_GET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DT_NODELABEL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uart0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4ACE2-B3AA-4FD6-8875-D75B8C105025}"/>
              </a:ext>
            </a:extLst>
          </p:cNvPr>
          <p:cNvSpPr txBox="1"/>
          <p:nvPr/>
        </p:nvSpPr>
        <p:spPr>
          <a:xfrm>
            <a:off x="581837" y="5888778"/>
            <a:ext cx="7251152" cy="37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ym typeface="Wingdings" panose="05000000000000000000" pitchFamily="2" charset="2"/>
              </a:rPr>
              <a:t>nRF Connect SDK</a:t>
            </a:r>
            <a:r>
              <a:rPr lang="ko-KR" altLang="en-US" sz="1400">
                <a:sym typeface="Wingdings" panose="05000000000000000000" pitchFamily="2" charset="2"/>
              </a:rPr>
              <a:t>에서는 모든 주변 장치가 </a:t>
            </a:r>
            <a:r>
              <a:rPr lang="en-US" altLang="ko-KR" sz="1400" b="1">
                <a:solidFill>
                  <a:srgbClr val="0000FF"/>
                </a:solidFill>
                <a:sym typeface="Wingdings" panose="05000000000000000000" pitchFamily="2" charset="2"/>
              </a:rPr>
              <a:t>struct device </a:t>
            </a:r>
            <a:r>
              <a:rPr lang="ko-KR" altLang="en-US" sz="1400">
                <a:sym typeface="Wingdings" panose="05000000000000000000" pitchFamily="2" charset="2"/>
              </a:rPr>
              <a:t>유형의 포인터로 접근된다</a:t>
            </a:r>
            <a:r>
              <a:rPr lang="en-US" altLang="ko-KR" sz="140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71830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35328"/>
            <a:ext cx="4677884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4.2 Verify that the UART device is ready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5.1 Get the device pointer of the LEDs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NRF7002DK</a:t>
            </a:r>
            <a:r>
              <a:rPr lang="ko-KR" altLang="en-US">
                <a:sym typeface="Wingdings" panose="05000000000000000000" pitchFamily="2" charset="2"/>
              </a:rPr>
              <a:t>는 </a:t>
            </a:r>
            <a:r>
              <a:rPr lang="en-US" altLang="ko-KR">
                <a:sym typeface="Wingdings" panose="05000000000000000000" pitchFamily="2" charset="2"/>
              </a:rPr>
              <a:t>LED</a:t>
            </a:r>
            <a:r>
              <a:rPr lang="ko-KR" altLang="en-US">
                <a:sym typeface="Wingdings" panose="05000000000000000000" pitchFamily="2" charset="2"/>
              </a:rPr>
              <a:t>가 </a:t>
            </a:r>
            <a:r>
              <a:rPr lang="en-US" altLang="ko-KR">
                <a:sym typeface="Wingdings" panose="05000000000000000000" pitchFamily="2" charset="2"/>
              </a:rPr>
              <a:t>2</a:t>
            </a:r>
            <a:r>
              <a:rPr lang="ko-KR" altLang="en-US">
                <a:sym typeface="Wingdings" panose="05000000000000000000" pitchFamily="2" charset="2"/>
              </a:rPr>
              <a:t>개 이므로 구분함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8978" y="1323426"/>
            <a:ext cx="785706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4.2 - Verify that the UART device is ready */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(!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device_is_ready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uart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UART device not ready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\r\n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3955" y="3785865"/>
            <a:ext cx="10984089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defined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CONFIG_BOARD_NRF7002DK_NRF5340_CPUAPP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)||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defined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CONFIG_BOARD_NRF7002DK_NRF5340_CPUAPP_NS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gpio_dt_spec led0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GPIO_DT_SPEC_GET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DT_ALIAS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gpios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gpio_dt_spec led1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GPIO_DT_SPEC_GET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DT_ALIAS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led1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gpios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else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gpio_dt_spec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GPIO_DT_SPEC_GET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DT_ALIAS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gpios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gpio_dt_spec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led1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GPIO_DT_SPEC_GET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DT_ALIAS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led1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gpios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gpio_dt_spec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led2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GPIO_DT_SPEC_GET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DT_ALIAS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led2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gpios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endif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179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35328"/>
            <a:ext cx="4449744" cy="2336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5.2 Verify that the LED devices are ready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1556" y="1323426"/>
            <a:ext cx="7699022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5.2 - Verify that the LED devices are ready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(!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device_is_ready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GPIO device is not ready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\r\n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279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52712" y="222389"/>
            <a:ext cx="4295728" cy="388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2000">
                <a:sym typeface="Wingdings" panose="05000000000000000000" pitchFamily="2" charset="2"/>
              </a:rPr>
              <a:t>6. Configure the GPIOs of the LEDs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760163"/>
            <a:ext cx="12192000" cy="6001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57A64A"/>
                </a:solidFill>
                <a:latin typeface="Consolas" panose="020B0609020204030204" pitchFamily="49" charset="0"/>
              </a:rPr>
              <a:t>/* STEP 6 - Configure the GPIOs of the LEDs */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defined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CONFIG_BOARD_NRF7002DK_NRF5340_CPUAPP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)||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defined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CONFIG_BOARD_NRF7002DK_NRF5340_CPUAPP_NS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ret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gpio_pin_configure_dt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GPIO_OUTPUT_ACTIVE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ret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ret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gpio_pin_configure_dt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led1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GPIO_OUTPUT_ACTIVE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ret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else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gpio_pin_configure_dt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GPIO_OUTPUT_ACTIVE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gpio_pin_configure_dt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led1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GPIO_OUTPUT_ACTIVE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gpio_pin_configure_dt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led2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GPIO_OUTPUT_ACTIVE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endif</a:t>
            </a:r>
            <a:endParaRPr lang="en-US" altLang="ko-KR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177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9511" y="173614"/>
            <a:ext cx="5629875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7. Define the application callback function for UART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760163"/>
            <a:ext cx="12192000" cy="55399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7 - Define the callback function for UART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uart_cb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dev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uart_event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user_data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  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UART_RX_RDY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: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      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defined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CONFIG_BOARD_NRF7002DK_NRF5340_CPUAPP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)||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defined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         </a:t>
            </a:r>
            <a:b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CONFIG_BOARD_NRF7002DK_NRF5340_CPUAPP_NS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data.rx.len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b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offset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gpio_pin_toggle_dt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offset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gpio_pin_toggle_dt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led1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 </a:t>
            </a: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else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data.rx.len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b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rx.buf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rx.offset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gpio_pin_toggle_dt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rx.buf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rx.offset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gpio_pin_toggle_dt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led1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rx.buf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evt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rx.offset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gpio_pin_toggle_dt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led2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                 </a:t>
            </a: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73591-71A5-4EA0-97D5-43B69A4646D7}"/>
              </a:ext>
            </a:extLst>
          </p:cNvPr>
          <p:cNvSpPr txBox="1"/>
          <p:nvPr/>
        </p:nvSpPr>
        <p:spPr>
          <a:xfrm>
            <a:off x="7744542" y="4421716"/>
            <a:ext cx="1547218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1</a:t>
            </a:r>
            <a:r>
              <a:rPr lang="ko-KR" altLang="en-US"/>
              <a:t>바이트 수신</a:t>
            </a:r>
            <a:endParaRPr lang="en-US" altLang="ko-KR"/>
          </a:p>
          <a:p>
            <a:pPr algn="ctr"/>
            <a:r>
              <a:rPr lang="en-US" altLang="ko-KR"/>
              <a:t>1, 2, 3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39303-385B-4EFF-BD84-37440FC381FA}"/>
              </a:ext>
            </a:extLst>
          </p:cNvPr>
          <p:cNvSpPr txBox="1"/>
          <p:nvPr/>
        </p:nvSpPr>
        <p:spPr>
          <a:xfrm>
            <a:off x="4700448" y="6488668"/>
            <a:ext cx="19640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다음 페이지 계속</a:t>
            </a:r>
          </a:p>
        </p:txBody>
      </p:sp>
    </p:spTree>
    <p:extLst>
      <p:ext uri="{BB962C8B-B14F-4D97-AF65-F5344CB8AC3E}">
        <p14:creationId xmlns:p14="http://schemas.microsoft.com/office/powerpoint/2010/main" val="14431279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35328"/>
            <a:ext cx="5629875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7. Define the application callback function for UART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9822" y="1323426"/>
            <a:ext cx="1193235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endif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UART_RX_DISABLED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: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uart_rx_enable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dev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rx_buf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rx_buf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RECEIVE_TIMEOUT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: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635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35328"/>
            <a:ext cx="5256054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8. Register the UART callback function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9.1 Define the transmission buffer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9.2 Send the data over UART by calling uart_tx()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2845" y="1408627"/>
            <a:ext cx="806026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8 - Register the UART callback function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uart_callback_set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uart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uart_cb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3459254"/>
            <a:ext cx="12191999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57A64A"/>
                </a:solidFill>
                <a:latin typeface="Consolas" panose="020B0609020204030204" pitchFamily="49" charset="0"/>
              </a:rPr>
              <a:t>/* STEP 9.1 - Define the transmission buffer, which is a buffer to hold the data to be sent over UART */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tx_buf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nRF Connect SDK Fundamentals Course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\n\r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         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Press 1-3 on your keyboard to toggle LEDS 1-3 on your development kit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\n\r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2845" y="4850032"/>
            <a:ext cx="8624711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9.2 - Send the data over UART by calling uart_tx()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uart_tx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uart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tx_buf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tx_buf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SYS_FOREVER_US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1052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35328"/>
            <a:ext cx="6158674" cy="4260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10.1.1 Define the size the receive buffer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10.1.2 Define the receive buffer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10.2 Define the receiving timeout period to be 100 usec.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10.3 Start receiving by calling uart_rx_enable()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0576" y="1248262"/>
            <a:ext cx="7439379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10.1.1 - Define the size of the receive buffer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RECEIVE_BUFF_SIZE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0575" y="2525534"/>
            <a:ext cx="7439379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10.1.2 - Define the receive buffer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rx_buf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RECEIVE_BUFF_SIZE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574" y="3802340"/>
            <a:ext cx="7439379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10.2 - Define the receiving timeout period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RECEIVE_TIMEOUT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0574" y="5033680"/>
            <a:ext cx="11345337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10.3  - Start receiving by calling uart_rx_enable() and pass it the address of the receive  buffer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uart_rx_enable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uart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rx_buf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rx_buf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RECEIVE_TIMEOUT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99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1683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482600">
              <a:buFont typeface="Wingdings" panose="05000000000000000000" pitchFamily="2" charset="2"/>
              <a:buChar char="§"/>
            </a:pPr>
            <a:r>
              <a:rPr lang="en-US" altLang="ko-KR" sz="2400" b="1"/>
              <a:t>SDK Download</a:t>
            </a:r>
            <a:endParaRPr lang="ko-KR" altLang="en-US" sz="24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355E2A-04E6-4575-BE14-87B9EFF0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6" y="737373"/>
            <a:ext cx="9916909" cy="5582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4668E-9922-4606-BA00-09B50F25D90C}"/>
              </a:ext>
            </a:extLst>
          </p:cNvPr>
          <p:cNvSpPr txBox="1"/>
          <p:nvPr/>
        </p:nvSpPr>
        <p:spPr>
          <a:xfrm>
            <a:off x="136934" y="5935961"/>
            <a:ext cx="627761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99"/>
                </a:solidFill>
              </a:rPr>
              <a:t>어떤 기능을 가지는 </a:t>
            </a:r>
            <a:r>
              <a:rPr lang="en-US" altLang="ko-KR">
                <a:solidFill>
                  <a:srgbClr val="000099"/>
                </a:solidFill>
              </a:rPr>
              <a:t>SDK </a:t>
            </a:r>
            <a:r>
              <a:rPr lang="ko-KR" altLang="en-US">
                <a:solidFill>
                  <a:srgbClr val="000099"/>
                </a:solidFill>
              </a:rPr>
              <a:t>를 </a:t>
            </a:r>
            <a:r>
              <a:rPr lang="en-US" altLang="ko-KR">
                <a:solidFill>
                  <a:srgbClr val="000099"/>
                </a:solidFill>
              </a:rPr>
              <a:t>download </a:t>
            </a:r>
            <a:r>
              <a:rPr lang="ko-KR" altLang="en-US">
                <a:solidFill>
                  <a:srgbClr val="000099"/>
                </a:solidFill>
              </a:rPr>
              <a:t>받을 것인지 선택</a:t>
            </a:r>
            <a:endParaRPr lang="en-US" altLang="ko-KR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99"/>
                </a:solidFill>
              </a:rPr>
              <a:t>다수개 선택 가능 </a:t>
            </a:r>
            <a:r>
              <a:rPr lang="en-US" altLang="ko-KR">
                <a:solidFill>
                  <a:srgbClr val="000099"/>
                </a:solidFill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000099"/>
                </a:solidFill>
                <a:sym typeface="Wingdings" panose="05000000000000000000" pitchFamily="2" charset="2"/>
              </a:rPr>
              <a:t>모두 선택 가능</a:t>
            </a:r>
            <a:endParaRPr lang="ko-KR" altLang="en-US">
              <a:solidFill>
                <a:srgbClr val="000099"/>
              </a:solidFill>
            </a:endParaRPr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5D658C91-23AF-4132-A7BC-7F885B81F7E0}"/>
              </a:ext>
            </a:extLst>
          </p:cNvPr>
          <p:cNvSpPr/>
          <p:nvPr/>
        </p:nvSpPr>
        <p:spPr>
          <a:xfrm>
            <a:off x="6552939" y="1800557"/>
            <a:ext cx="1181362" cy="24731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B9AAA04C-28FD-4D17-844D-82D929A24AEB}"/>
              </a:ext>
            </a:extLst>
          </p:cNvPr>
          <p:cNvSpPr/>
          <p:nvPr/>
        </p:nvSpPr>
        <p:spPr>
          <a:xfrm>
            <a:off x="8972289" y="1800557"/>
            <a:ext cx="1181362" cy="24731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7264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UART </a:t>
            </a:r>
            <a:r>
              <a:rPr lang="en-US" altLang="ko-KR" sz="2400" b="1">
                <a:solidFill>
                  <a:schemeClr val="tx1"/>
                </a:solidFill>
                <a:sym typeface="Wingdings" panose="05000000000000000000" pitchFamily="2" charset="2"/>
              </a:rPr>
              <a:t> LED Control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933" y="835328"/>
            <a:ext cx="7281160" cy="3589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11. Build the application and flash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12. Serial terminal </a:t>
            </a:r>
            <a:r>
              <a:rPr lang="ko-KR" altLang="en-US">
                <a:sym typeface="Wingdings" panose="05000000000000000000" pitchFamily="2" charset="2"/>
              </a:rPr>
              <a:t>실행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13. 1, 2, 3 </a:t>
            </a:r>
            <a:r>
              <a:rPr lang="ko-KR" altLang="en-US">
                <a:sym typeface="Wingdings" panose="05000000000000000000" pitchFamily="2" charset="2"/>
              </a:rPr>
              <a:t>을 전송하면 </a:t>
            </a:r>
            <a:r>
              <a:rPr lang="en-US" altLang="ko-KR">
                <a:sym typeface="Wingdings" panose="05000000000000000000" pitchFamily="2" charset="2"/>
              </a:rPr>
              <a:t>LED1, 2, 3</a:t>
            </a:r>
            <a:r>
              <a:rPr lang="ko-KR" altLang="en-US">
                <a:sym typeface="Wingdings" panose="05000000000000000000" pitchFamily="2" charset="2"/>
              </a:rPr>
              <a:t>이 점멸하는 것을 확인할 수 있다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endParaRPr lang="en-US" altLang="ko-KR"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94" y="1964627"/>
            <a:ext cx="6975258" cy="184309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088173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07F214D-2954-45B8-B98D-6219488B1735}"/>
              </a:ext>
            </a:extLst>
          </p:cNvPr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정리 </a:t>
            </a:r>
            <a:r>
              <a:rPr lang="en-US" altLang="ko-KR" sz="2000" b="1">
                <a:solidFill>
                  <a:schemeClr val="tx1"/>
                </a:solidFill>
              </a:rPr>
              <a:t>: Controlling LEDs through UART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A937618-F372-4B4B-ACDF-8A2BDB927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2516"/>
              </p:ext>
            </p:extLst>
          </p:nvPr>
        </p:nvGraphicFramePr>
        <p:xfrm>
          <a:off x="421703" y="674487"/>
          <a:ext cx="11378413" cy="6040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4286">
                  <a:extLst>
                    <a:ext uri="{9D8B030D-6E8A-4147-A177-3AD203B41FA5}">
                      <a16:colId xmlns:a16="http://schemas.microsoft.com/office/drawing/2014/main" val="3831782175"/>
                    </a:ext>
                  </a:extLst>
                </a:gridCol>
                <a:gridCol w="2721354">
                  <a:extLst>
                    <a:ext uri="{9D8B030D-6E8A-4147-A177-3AD203B41FA5}">
                      <a16:colId xmlns:a16="http://schemas.microsoft.com/office/drawing/2014/main" val="2407385026"/>
                    </a:ext>
                  </a:extLst>
                </a:gridCol>
                <a:gridCol w="8022773">
                  <a:extLst>
                    <a:ext uri="{9D8B030D-6E8A-4147-A177-3AD203B41FA5}">
                      <a16:colId xmlns:a16="http://schemas.microsoft.com/office/drawing/2014/main" val="386984420"/>
                    </a:ext>
                  </a:extLst>
                </a:gridCol>
              </a:tblGrid>
              <a:tr h="36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한컴고딕"/>
                        </a:rPr>
                        <a:t>No.</a:t>
                      </a:r>
                      <a:endParaRPr lang="ko-KR" altLang="en-US" sz="1600" b="1">
                        <a:latin typeface="한컴고딕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한컴고딕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한컴고딕"/>
                        </a:rPr>
                        <a:t>Code</a:t>
                      </a:r>
                      <a:endParaRPr lang="ko-KR" altLang="en-US" sz="1600" b="1">
                        <a:latin typeface="한컴고딕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59374"/>
                  </a:ext>
                </a:extLst>
              </a:tr>
              <a:tr h="56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2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한컴고딕"/>
                        </a:rPr>
                        <a:t>prj.conf </a:t>
                      </a:r>
                      <a:r>
                        <a:rPr lang="en-US" altLang="ko-KR" sz="1400">
                          <a:latin typeface="한컴고딕"/>
                          <a:sym typeface="Wingdings" panose="05000000000000000000" pitchFamily="2" charset="2"/>
                        </a:rPr>
                        <a:t> Enable UART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CONFIG_SERIAL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y</a:t>
                      </a:r>
                    </a:p>
                    <a:p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CONFIG_UART_ASYNC_API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y</a:t>
                      </a:r>
                      <a:endParaRPr lang="en-US" altLang="ko-KR" sz="1400" b="0">
                        <a:solidFill>
                          <a:srgbClr val="DADAD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0901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3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한컴고딕"/>
                        </a:rPr>
                        <a:t>헤더 함수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altLang="ko-KR" sz="1400">
                          <a:solidFill>
                            <a:srgbClr val="9A9A9A"/>
                          </a:solidFill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E8C9BB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ko-KR" sz="1400">
                          <a:solidFill>
                            <a:srgbClr val="CE9178"/>
                          </a:solidFill>
                          <a:latin typeface="Consolas" panose="020B0609020204030204" pitchFamily="49" charset="0"/>
                        </a:rPr>
                        <a:t>zephyr/drivers/uart.h</a:t>
                      </a:r>
                      <a:r>
                        <a:rPr lang="en-US" altLang="ko-KR" sz="1400">
                          <a:solidFill>
                            <a:srgbClr val="E8C9BB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DADAD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173527"/>
                  </a:ext>
                </a:extLst>
              </a:tr>
              <a:tr h="372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4.1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한컴고딕"/>
                        </a:rPr>
                        <a:t>디바이스 포인터 가져오기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4EC9B0"/>
                          </a:solidFill>
                          <a:latin typeface="Consolas" panose="020B0609020204030204" pitchFamily="49" charset="0"/>
                        </a:rPr>
                        <a:t>device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uart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EB7FF"/>
                          </a:solidFill>
                          <a:latin typeface="Consolas" panose="020B0609020204030204" pitchFamily="49" charset="0"/>
                        </a:rPr>
                        <a:t>DEVICE_DT_GET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BEB7FF"/>
                          </a:solidFill>
                          <a:latin typeface="Consolas" panose="020B0609020204030204" pitchFamily="49" charset="0"/>
                        </a:rPr>
                        <a:t>DT_NODELABEL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uart0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));</a:t>
                      </a:r>
                      <a:endParaRPr lang="en-US" altLang="ko-KR" sz="1400" b="0">
                        <a:solidFill>
                          <a:srgbClr val="DADAD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436450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4.2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한컴고딕"/>
                        </a:rPr>
                        <a:t>UART </a:t>
                      </a:r>
                      <a:r>
                        <a:rPr lang="ko-KR" altLang="en-US" sz="1400">
                          <a:latin typeface="한컴고딕"/>
                        </a:rPr>
                        <a:t>장치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D8A0D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(!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device_is_ready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uart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)){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107163"/>
                  </a:ext>
                </a:extLst>
              </a:tr>
              <a:tr h="56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5.1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한컴고딕"/>
                        </a:rPr>
                        <a:t>LED </a:t>
                      </a:r>
                      <a:r>
                        <a:rPr lang="ko-KR" altLang="en-US" sz="1400">
                          <a:latin typeface="한컴고딕"/>
                        </a:rPr>
                        <a:t>포인터 가져오기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gpio_dt_spec led0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GPIO_DT_SPEC_GET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DT_ALIAS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led0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gpios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en-US" altLang="ko-KR" sz="1400">
                        <a:solidFill>
                          <a:srgbClr val="DADADA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gpio_dt_spec led1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GPIO_DT_SPEC_GET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DT_ALIAS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led1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gpios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04666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5.2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LED </a:t>
                      </a:r>
                      <a:r>
                        <a:rPr lang="ko-KR" altLang="en-US" sz="1400">
                          <a:latin typeface="한컴고딕"/>
                        </a:rPr>
                        <a:t>장치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D8A0D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(!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device_is_ready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led0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port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)){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84815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6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LED </a:t>
                      </a:r>
                      <a:r>
                        <a:rPr lang="ko-KR" altLang="en-US" sz="1400">
                          <a:latin typeface="한컴고딕"/>
                        </a:rPr>
                        <a:t>핀 구성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ret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gpio_pin_configure_dt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(&amp;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led0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GPIO_OUTPUT_ACTIVE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926259"/>
                  </a:ext>
                </a:extLst>
              </a:tr>
              <a:tr h="56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7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UART </a:t>
                      </a:r>
                      <a:r>
                        <a:rPr lang="ko-KR" altLang="en-US" sz="1400">
                          <a:latin typeface="한컴고딕"/>
                        </a:rPr>
                        <a:t>콜백 함수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uart_cb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4EC9B0"/>
                          </a:solidFill>
                          <a:latin typeface="Consolas" panose="020B0609020204030204" pitchFamily="49" charset="0"/>
                        </a:rPr>
                        <a:t>device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altLang="ko-KR" sz="1400">
                          <a:solidFill>
                            <a:srgbClr val="9A9A9A"/>
                          </a:solidFill>
                          <a:latin typeface="Consolas" panose="020B0609020204030204" pitchFamily="49" charset="0"/>
                        </a:rPr>
                        <a:t>dev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4EC9B0"/>
                          </a:solidFill>
                          <a:latin typeface="Consolas" panose="020B0609020204030204" pitchFamily="49" charset="0"/>
                        </a:rPr>
                        <a:t>uart_event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altLang="ko-KR" sz="1400">
                          <a:solidFill>
                            <a:srgbClr val="9A9A9A"/>
                          </a:solidFill>
                          <a:latin typeface="Consolas" panose="020B0609020204030204" pitchFamily="49" charset="0"/>
                        </a:rPr>
                        <a:t>evt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altLang="ko-KR" sz="1400">
                          <a:solidFill>
                            <a:srgbClr val="9A9A9A"/>
                          </a:solidFill>
                          <a:latin typeface="Consolas" panose="020B0609020204030204" pitchFamily="49" charset="0"/>
                        </a:rPr>
                        <a:t>user_data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10484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8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UART </a:t>
                      </a:r>
                      <a:r>
                        <a:rPr lang="ko-KR" altLang="en-US" sz="1400">
                          <a:latin typeface="한컴고딕"/>
                        </a:rPr>
                        <a:t>콜백 함수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ret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uart_callback_set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uart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uart_cb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EB7FF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56546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9.1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송신 버퍼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4EC9B0"/>
                          </a:solidFill>
                          <a:latin typeface="Consolas" panose="020B0609020204030204" pitchFamily="49" charset="0"/>
                        </a:rPr>
                        <a:t>uint8_t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tx_buf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 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altLang="ko-KR" sz="1400">
                          <a:solidFill>
                            <a:srgbClr val="E8C9BB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ko-KR" sz="1400">
                          <a:solidFill>
                            <a:srgbClr val="CE9178"/>
                          </a:solidFill>
                          <a:latin typeface="Consolas" panose="020B0609020204030204" pitchFamily="49" charset="0"/>
                        </a:rPr>
                        <a:t>nRF 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580568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9.2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데이터 송신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ret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uart_tx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uart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tx_buf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tx_buf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),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EB7FF"/>
                          </a:solidFill>
                          <a:latin typeface="Consolas" panose="020B0609020204030204" pitchFamily="49" charset="0"/>
                        </a:rPr>
                        <a:t>SYS_FOREVER_US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445981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10.1.1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수신 버퍼 크기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altLang="ko-KR" sz="1400">
                          <a:solidFill>
                            <a:srgbClr val="9A9A9A"/>
                          </a:solidFill>
                          <a:latin typeface="Consolas" panose="020B0609020204030204" pitchFamily="49" charset="0"/>
                        </a:rPr>
                        <a:t>define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EB7FF"/>
                          </a:solidFill>
                          <a:latin typeface="Consolas" panose="020B0609020204030204" pitchFamily="49" charset="0"/>
                        </a:rPr>
                        <a:t>RECEIVE_BUFF_SIZE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5CEA8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55271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10.1.2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수신 버퍼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4EC9B0"/>
                          </a:solidFill>
                          <a:latin typeface="Consolas" panose="020B0609020204030204" pitchFamily="49" charset="0"/>
                        </a:rPr>
                        <a:t>uint8_t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rx_buf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altLang="ko-KR" sz="1400">
                          <a:solidFill>
                            <a:srgbClr val="BEB7FF"/>
                          </a:solidFill>
                          <a:latin typeface="Consolas" panose="020B0609020204030204" pitchFamily="49" charset="0"/>
                        </a:rPr>
                        <a:t>RECEIVE_BUFF_SIZE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altLang="ko-KR" sz="1400">
                          <a:solidFill>
                            <a:srgbClr val="B5CEA8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};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893607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10.2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수신 </a:t>
                      </a:r>
                      <a:r>
                        <a:rPr lang="en-US" altLang="ko-KR" sz="1400">
                          <a:latin typeface="한컴고딕"/>
                        </a:rPr>
                        <a:t>timeout </a:t>
                      </a:r>
                      <a:r>
                        <a:rPr lang="ko-KR" altLang="en-US" sz="1400">
                          <a:latin typeface="한컴고딕"/>
                        </a:rPr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#</a:t>
                      </a:r>
                      <a:r>
                        <a:rPr lang="en-US" altLang="ko-KR" sz="1400">
                          <a:solidFill>
                            <a:srgbClr val="9A9A9A"/>
                          </a:solidFill>
                          <a:latin typeface="Consolas" panose="020B0609020204030204" pitchFamily="49" charset="0"/>
                        </a:rPr>
                        <a:t>define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EB7FF"/>
                          </a:solidFill>
                          <a:latin typeface="Consolas" panose="020B0609020204030204" pitchFamily="49" charset="0"/>
                        </a:rPr>
                        <a:t>RECEIVE_TIMEOUT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5CEA8"/>
                          </a:solidFill>
                          <a:latin typeface="Consolas" panose="020B0609020204030204" pitchFamily="49" charset="0"/>
                        </a:rPr>
                        <a:t>100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286755"/>
                  </a:ext>
                </a:extLst>
              </a:tr>
              <a:tr h="329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10.3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수신 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rgbClr val="9CDCFE"/>
                          </a:solidFill>
                          <a:latin typeface="Consolas" panose="020B0609020204030204" pitchFamily="49" charset="0"/>
                        </a:rPr>
                        <a:t>ret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DCDCAA"/>
                          </a:solidFill>
                          <a:latin typeface="Consolas" panose="020B0609020204030204" pitchFamily="49" charset="0"/>
                        </a:rPr>
                        <a:t>uart_rx_enable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uart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rx_buf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569CD6"/>
                          </a:solidFill>
                          <a:latin typeface="Consolas" panose="020B0609020204030204" pitchFamily="49" charset="0"/>
                        </a:rPr>
                        <a:t>sizeof</a:t>
                      </a:r>
                      <a:r>
                        <a:rPr lang="en-US" altLang="ko-KR" sz="1400">
                          <a:solidFill>
                            <a:srgbClr val="DADADA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>
                          <a:solidFill>
                            <a:srgbClr val="C8C8C8"/>
                          </a:solidFill>
                          <a:latin typeface="Consolas" panose="020B0609020204030204" pitchFamily="49" charset="0"/>
                        </a:rPr>
                        <a:t>rx_buf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BEB7FF"/>
                          </a:solidFill>
                          <a:latin typeface="Consolas" panose="020B0609020204030204" pitchFamily="49" charset="0"/>
                        </a:rPr>
                        <a:t>RECEIVE_TIMEOUT</a:t>
                      </a:r>
                      <a:r>
                        <a:rPr lang="en-US" altLang="ko-KR" sz="1400">
                          <a:solidFill>
                            <a:srgbClr val="B4B4B4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9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8380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76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Quiz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990" y="944511"/>
            <a:ext cx="10294870" cy="4550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/>
              <a:t>The data rate that the receiver and transmitter will operate at over UART is also known as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  baudrate?, transmission unit?  , serial speed? ,   bit rate per second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If </a:t>
            </a:r>
            <a:r>
              <a:rPr lang="en-US" altLang="ko-KR"/>
              <a:t>hardware flow control is enabled, the device will use its RTS</a:t>
            </a:r>
            <a:br>
              <a:rPr lang="en-US" altLang="ko-KR"/>
            </a:br>
            <a:r>
              <a:rPr lang="en-US" altLang="ko-KR"/>
              <a:t>① for nothing. The RTS is not in use when hardware flow control is enabled.</a:t>
            </a:r>
          </a:p>
          <a:p>
            <a:pPr>
              <a:lnSpc>
                <a:spcPts val="2500"/>
              </a:lnSpc>
            </a:pPr>
            <a:r>
              <a:rPr lang="en-US" altLang="ko-KR"/>
              <a:t>    ② to read if it is allowed to send data to the other end</a:t>
            </a:r>
            <a:br>
              <a:rPr lang="en-US" altLang="ko-KR"/>
            </a:br>
            <a:r>
              <a:rPr lang="en-US" altLang="ko-KR"/>
              <a:t>    ③ to send that it is busy and not ready to accept new data</a:t>
            </a:r>
            <a:br>
              <a:rPr lang="en-US" altLang="ko-KR"/>
            </a:br>
            <a:r>
              <a:rPr lang="en-US" altLang="ko-KR"/>
              <a:t>    ④ to indicate that it is ready to send new data</a:t>
            </a:r>
          </a:p>
          <a:p>
            <a:pPr>
              <a:lnSpc>
                <a:spcPts val="25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sym typeface="Wingdings" panose="05000000000000000000" pitchFamily="2" charset="2"/>
              </a:rPr>
              <a:t>3. </a:t>
            </a:r>
            <a:r>
              <a:rPr lang="en-US" altLang="ko-KR"/>
              <a:t>Which of the following statements about the asynchronous mode of the UART API is correct?</a:t>
            </a:r>
            <a:br>
              <a:rPr lang="en-US" altLang="ko-KR"/>
            </a:br>
            <a:r>
              <a:rPr lang="en-US" altLang="ko-KR"/>
              <a:t>   ① There is no such thing as an asynchronous mode in the UART protocol</a:t>
            </a:r>
            <a:br>
              <a:rPr lang="en-US" altLang="ko-KR"/>
            </a:br>
            <a:r>
              <a:rPr lang="en-US" altLang="ko-KR"/>
              <a:t>   ② The UART API of the nRF Connect SDK only supports synchronous mode</a:t>
            </a:r>
            <a:br>
              <a:rPr lang="en-US" altLang="ko-KR"/>
            </a:br>
            <a:r>
              <a:rPr lang="en-US" altLang="ko-KR"/>
              <a:t>   ③ You will get an interrupt every time new data is received through the UART driver</a:t>
            </a:r>
            <a:br>
              <a:rPr lang="en-US" altLang="ko-KR"/>
            </a:br>
            <a:r>
              <a:rPr lang="en-US" altLang="ko-KR"/>
              <a:t>   ④ Asynchronous mode relies on a clock to make sure the TX and RX are synchronous</a:t>
            </a:r>
            <a:endParaRPr lang="en-US" altLang="ko-KR"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69421-3B0F-41D7-AA43-21A9C3BC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163" y="2027151"/>
            <a:ext cx="3019847" cy="17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470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973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Multithreaded Applications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0500" y="6294805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7 - Multithreaded applications - Nordic Developer Academy (nordicsemi.com)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055AF-A7F2-4E48-B3A4-09907B806286}"/>
              </a:ext>
            </a:extLst>
          </p:cNvPr>
          <p:cNvSpPr/>
          <p:nvPr/>
        </p:nvSpPr>
        <p:spPr>
          <a:xfrm>
            <a:off x="190500" y="2252879"/>
            <a:ext cx="11259670" cy="254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는 임베디드 개발을 위해 설계된 실시간 운영체제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(RTOS)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인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Zephyr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사용한다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Zephyr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는 다중 스레드 애플리케이션 개발을 가능하게 하는 스레드를 포함한 다양한 커널 서비스와 기타 기능을 제공한다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이번 강의에서는 스레드 개념과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SDK/Zephyr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에서 제공하는 스레드 관련 서비스를 살펴볼 것이다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실습 섹션에서는 서로 다른 우선순위를 가진 스레드를 생성하는 방법을 다루고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b="1">
                <a:latin typeface="한컴 고딕" panose="02000500000000000000" pitchFamily="2" charset="-127"/>
                <a:ea typeface="한컴 고딕" panose="02000500000000000000" pitchFamily="2" charset="-127"/>
              </a:rPr>
              <a:t>타임 슬라이싱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과 **작업 큐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(workqueues)**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와 같은 기능을 통해 스케줄러의 동작 방식을 배우게 된다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04419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학습 목표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6AC7B0-0ACE-4A82-AF62-D8485EC6FD72}"/>
              </a:ext>
            </a:extLst>
          </p:cNvPr>
          <p:cNvSpPr/>
          <p:nvPr/>
        </p:nvSpPr>
        <p:spPr>
          <a:xfrm>
            <a:off x="307975" y="819897"/>
            <a:ext cx="11234980" cy="337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0" indent="-1825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latin typeface="한컴 고딕" panose="02000500000000000000" pitchFamily="2" charset="-127"/>
                <a:ea typeface="한컴 고딕" panose="02000500000000000000" pitchFamily="2" charset="-127"/>
              </a:rPr>
              <a:t>Bare-metal 프로그래밍과 RTOS 프로그래밍의 주요 차이점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을 이해하고, 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RTOS를 활용할 때의 장점과 단점을 파악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182563" lvl="0" indent="-1825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latin typeface="한컴 고딕" panose="02000500000000000000" pitchFamily="2" charset="-127"/>
                <a:ea typeface="한컴 고딕" panose="02000500000000000000" pitchFamily="2" charset="-127"/>
              </a:rPr>
              <a:t>Zephyr RTOS 실행 모델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ISR, 스레드, 스레드의 라이프사이클, 태스크 간 통신/동기화 메커니즘, 그리고 스케줄러에 대해 익숙해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진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182563" lvl="0" indent="-1825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스레드와 관련된 커널 서비스(사용자 정의 스레드, 시스템 스레드, 작업 큐 스레드)의 기본 개념을 배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운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182563" lvl="0" indent="-1825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실습을 통해 </a:t>
            </a:r>
            <a:r>
              <a:rPr lang="ko-KR" altLang="ko-KR" b="1">
                <a:latin typeface="한컴 고딕" panose="02000500000000000000" pitchFamily="2" charset="-127"/>
                <a:ea typeface="한컴 고딕" panose="02000500000000000000" pitchFamily="2" charset="-127"/>
              </a:rPr>
              <a:t>선점형 스케줄링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과 </a:t>
            </a:r>
            <a:r>
              <a:rPr lang="ko-KR" altLang="ko-KR" b="1">
                <a:latin typeface="한컴 고딕" panose="02000500000000000000" pitchFamily="2" charset="-127"/>
                <a:ea typeface="한컴 고딕" panose="02000500000000000000" pitchFamily="2" charset="-127"/>
              </a:rPr>
              <a:t>타임 슬라이싱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에 대해 학습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182563" lvl="0" indent="-1825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실습을 통해 스레드 생성, 스레드 양보(yielding), 슬리핑(sleeping)을 연습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182563" lvl="0" indent="-18256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실습을 통해 작업을 작업 큐로 오프로드(offload)하는 방법을 연습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다. </a:t>
            </a:r>
          </a:p>
        </p:txBody>
      </p:sp>
    </p:spTree>
    <p:extLst>
      <p:ext uri="{BB962C8B-B14F-4D97-AF65-F5344CB8AC3E}">
        <p14:creationId xmlns:p14="http://schemas.microsoft.com/office/powerpoint/2010/main" val="3894986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Bare-metal vs RTOS programming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5575" y="661299"/>
            <a:ext cx="9200404" cy="202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Bare-metal</a:t>
            </a:r>
            <a:br>
              <a:rPr lang="en-US" altLang="ko-KR" sz="1600"/>
            </a:br>
            <a:r>
              <a:rPr lang="en-US" altLang="ko-KR" sz="1600"/>
              <a:t>- OS</a:t>
            </a:r>
            <a:r>
              <a:rPr lang="ko-KR" altLang="en-US" sz="1600"/>
              <a:t>가 올라가지 않은 임베디드 장치</a:t>
            </a:r>
            <a:br>
              <a:rPr lang="en-US" altLang="ko-KR" sz="1600"/>
            </a:br>
            <a:r>
              <a:rPr lang="en-US" altLang="ko-KR" sz="1600"/>
              <a:t>- </a:t>
            </a:r>
            <a:r>
              <a:rPr lang="ko-KR" altLang="en-US" sz="1600"/>
              <a:t>모든 실행은 순차 논리이며 </a:t>
            </a:r>
            <a:r>
              <a:rPr lang="en-US" altLang="ko-KR" sz="1600"/>
              <a:t>ISR</a:t>
            </a:r>
            <a:r>
              <a:rPr lang="ko-KR" altLang="en-US" sz="1600"/>
              <a:t>에 의해 중단되지 않는 한 모든 명령은 순서대로 실행</a:t>
            </a:r>
            <a:br>
              <a:rPr lang="en-US" altLang="ko-KR" sz="1600"/>
            </a:br>
            <a:r>
              <a:rPr lang="en-US" altLang="ko-KR" sz="1600"/>
              <a:t>- </a:t>
            </a:r>
            <a:r>
              <a:rPr lang="ko-KR" altLang="en-US" sz="1600"/>
              <a:t>많은 경우 전력 효율성</a:t>
            </a:r>
            <a:r>
              <a:rPr lang="en-US" altLang="ko-KR" sz="1600"/>
              <a:t>, </a:t>
            </a:r>
            <a:r>
              <a:rPr lang="ko-KR" altLang="en-US" sz="1600"/>
              <a:t>사용 메모리 감소</a:t>
            </a:r>
            <a:r>
              <a:rPr lang="en-US" altLang="ko-KR" sz="1600"/>
              <a:t>, </a:t>
            </a:r>
            <a:r>
              <a:rPr lang="ko-KR" altLang="en-US" sz="1600"/>
              <a:t>더 빠른 실행 성능을 기대 </a:t>
            </a:r>
            <a:r>
              <a:rPr lang="en-US" altLang="ko-KR" sz="1600"/>
              <a:t>(</a:t>
            </a:r>
            <a:r>
              <a:rPr lang="ko-KR" altLang="en-US" sz="1600"/>
              <a:t>항상 그런건 아님</a:t>
            </a:r>
            <a:r>
              <a:rPr lang="en-US" altLang="ko-KR" sz="1600"/>
              <a:t>)</a:t>
            </a:r>
            <a:br>
              <a:rPr lang="en-US" altLang="ko-KR" sz="1600"/>
            </a:br>
            <a:r>
              <a:rPr lang="en-US" altLang="ko-KR" sz="1600"/>
              <a:t>- </a:t>
            </a:r>
            <a:r>
              <a:rPr lang="ko-KR" altLang="en-US" sz="1600"/>
              <a:t>프로그램이 복잡해지면 순차 논리를 통해 </a:t>
            </a:r>
            <a:r>
              <a:rPr lang="en-US" altLang="ko-KR" sz="1600"/>
              <a:t>firmware architecture</a:t>
            </a:r>
            <a:r>
              <a:rPr lang="ko-KR" altLang="en-US" sz="1600"/>
              <a:t>를 유지 관리하는 것이 어려움</a:t>
            </a:r>
          </a:p>
        </p:txBody>
      </p:sp>
    </p:spTree>
    <p:extLst>
      <p:ext uri="{BB962C8B-B14F-4D97-AF65-F5344CB8AC3E}">
        <p14:creationId xmlns:p14="http://schemas.microsoft.com/office/powerpoint/2010/main" val="291847163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Bare-metal vs RTOS programming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0995254" cy="2875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/>
              <a:t>RTOS-based application</a:t>
            </a:r>
            <a:br>
              <a:rPr lang="en-US" altLang="ko-KR"/>
            </a:br>
            <a:r>
              <a:rPr lang="en-US" altLang="ko-KR"/>
              <a:t>- thread</a:t>
            </a:r>
            <a:r>
              <a:rPr lang="ko-KR" altLang="en-US"/>
              <a:t>를 사용하여 동시에 여러 기능들을 실행할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RTOS</a:t>
            </a:r>
            <a:r>
              <a:rPr lang="ko-KR" altLang="en-US"/>
              <a:t>의 핵심은 </a:t>
            </a:r>
            <a:r>
              <a:rPr lang="en-US" altLang="ko-KR"/>
              <a:t>kernel </a:t>
            </a:r>
            <a:r>
              <a:rPr lang="ko-KR" altLang="en-US"/>
              <a:t>이며 시스템의 모든 것을 제어한다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Zephyr</a:t>
            </a:r>
            <a:r>
              <a:rPr lang="ko-KR" altLang="en-US"/>
              <a:t>와 같은 </a:t>
            </a:r>
            <a:r>
              <a:rPr lang="en-US" altLang="ko-KR"/>
              <a:t>RTOS</a:t>
            </a:r>
            <a:r>
              <a:rPr lang="ko-KR" altLang="en-US"/>
              <a:t>에서 기본적으로 사용할 수 있는 라이브러리</a:t>
            </a:r>
            <a:r>
              <a:rPr lang="en-US" altLang="ko-KR"/>
              <a:t>, </a:t>
            </a:r>
            <a:r>
              <a:rPr lang="ko-KR" altLang="en-US"/>
              <a:t>드라이버 등 방대한 </a:t>
            </a:r>
            <a:r>
              <a:rPr lang="en-US" altLang="ko-KR"/>
              <a:t>resource </a:t>
            </a:r>
            <a:r>
              <a:rPr lang="ko-KR" altLang="en-US"/>
              <a:t>제공</a:t>
            </a:r>
            <a:br>
              <a:rPr lang="en-US" altLang="ko-KR"/>
            </a:br>
            <a:r>
              <a:rPr lang="en-US" altLang="ko-KR"/>
              <a:t>- ISR</a:t>
            </a:r>
            <a:r>
              <a:rPr lang="ko-KR" altLang="en-US"/>
              <a:t>은 </a:t>
            </a:r>
            <a:r>
              <a:rPr lang="en-US" altLang="ko-KR"/>
              <a:t>bare-metal, RTOS </a:t>
            </a:r>
            <a:r>
              <a:rPr lang="ko-KR" altLang="en-US"/>
              <a:t>모두에서 사용 가능하다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>
              <a:lnSpc>
                <a:spcPts val="3100"/>
              </a:lnSpc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21" y="2734332"/>
            <a:ext cx="7270046" cy="40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416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Zephyr RTOS  basics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0375" y="870304"/>
            <a:ext cx="7786106" cy="244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이번 단원에서는 </a:t>
            </a:r>
            <a:r>
              <a:rPr lang="en-US" altLang="ko-KR" sz="2400"/>
              <a:t>nRF Connect SDK </a:t>
            </a:r>
            <a:r>
              <a:rPr lang="ko-KR" altLang="en-US" sz="2400"/>
              <a:t>내의 실행 단위인</a:t>
            </a:r>
            <a:endParaRPr lang="en-US" altLang="ko-KR" sz="2400"/>
          </a:p>
          <a:p>
            <a:pPr>
              <a:lnSpc>
                <a:spcPts val="3100"/>
              </a:lnSpc>
            </a:pPr>
            <a:r>
              <a:rPr lang="en-US" altLang="ko-KR" sz="2400"/>
              <a:t> </a:t>
            </a:r>
            <a:br>
              <a:rPr lang="en-US" altLang="ko-KR" sz="2400"/>
            </a:br>
            <a:r>
              <a:rPr lang="en-US" altLang="ko-KR" sz="2400"/>
              <a:t>   -  Thread, ISR </a:t>
            </a:r>
            <a:r>
              <a:rPr lang="ko-KR" altLang="en-US" sz="2400"/>
              <a:t>에 대해 설명하고</a:t>
            </a:r>
            <a:r>
              <a:rPr lang="en-US" altLang="ko-KR" sz="2400"/>
              <a:t>, </a:t>
            </a:r>
          </a:p>
          <a:p>
            <a:pPr>
              <a:lnSpc>
                <a:spcPts val="3100"/>
              </a:lnSpc>
            </a:pPr>
            <a:endParaRPr lang="en-US" altLang="ko-KR" sz="2400"/>
          </a:p>
          <a:p>
            <a:pPr>
              <a:lnSpc>
                <a:spcPts val="3100"/>
              </a:lnSpc>
            </a:pPr>
            <a:r>
              <a:rPr lang="en-US" altLang="ko-KR" sz="2400"/>
              <a:t>   -  Scheduler</a:t>
            </a:r>
            <a:r>
              <a:rPr lang="ko-KR" altLang="en-US" sz="2400"/>
              <a:t>와 기본 동작에 대해 학습한다</a:t>
            </a:r>
            <a:r>
              <a:rPr lang="en-US" altLang="ko-KR" sz="2400"/>
              <a:t>.  </a:t>
            </a:r>
            <a:r>
              <a:rPr lang="ko-KR" altLang="en-US" sz="2400"/>
              <a:t>  </a:t>
            </a:r>
            <a:br>
              <a:rPr lang="en-US" altLang="ko-KR" sz="2400"/>
            </a:br>
            <a:r>
              <a:rPr lang="en-US" altLang="ko-KR" sz="2400"/>
              <a:t> 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206306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Zephyr RTOS  basics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1179599" cy="401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/>
              <a:t>Threads</a:t>
            </a:r>
            <a:br>
              <a:rPr lang="en-US" altLang="ko-KR"/>
            </a:br>
            <a:r>
              <a:rPr lang="en-US" altLang="ko-KR"/>
              <a:t>- RTOS </a:t>
            </a:r>
            <a:r>
              <a:rPr lang="ko-KR" altLang="en-US"/>
              <a:t>스케줄러에 대한 실행의 최소 논리 단위</a:t>
            </a:r>
            <a:br>
              <a:rPr lang="en-US" altLang="ko-KR"/>
            </a:br>
            <a:r>
              <a:rPr lang="en-US" altLang="ko-KR"/>
              <a:t>- nRF Connect SDK</a:t>
            </a:r>
            <a:r>
              <a:rPr lang="ko-KR" altLang="en-US"/>
              <a:t>에서는 </a:t>
            </a:r>
            <a:r>
              <a:rPr lang="en-US" altLang="ko-KR"/>
              <a:t>2</a:t>
            </a:r>
            <a:r>
              <a:rPr lang="ko-KR" altLang="en-US"/>
              <a:t>가지 유형의 </a:t>
            </a:r>
            <a:r>
              <a:rPr lang="en-US" altLang="ko-KR"/>
              <a:t>thread </a:t>
            </a:r>
            <a:r>
              <a:rPr lang="ko-KR" altLang="en-US"/>
              <a:t>지원</a:t>
            </a:r>
            <a:br>
              <a:rPr lang="en-US" altLang="ko-KR"/>
            </a:br>
            <a:r>
              <a:rPr lang="en-US" altLang="ko-KR"/>
              <a:t>  Cooperative threads(</a:t>
            </a:r>
            <a:r>
              <a:rPr lang="ko-KR" altLang="en-US"/>
              <a:t>협조형</a:t>
            </a:r>
            <a:r>
              <a:rPr lang="en-US" altLang="ko-KR"/>
              <a:t>, </a:t>
            </a:r>
            <a:r>
              <a:rPr lang="ko-KR" altLang="en-US"/>
              <a:t>우선순위 값이 음수</a:t>
            </a:r>
            <a:r>
              <a:rPr lang="en-US" altLang="ko-KR"/>
              <a:t>), preemptible threads(</a:t>
            </a:r>
            <a:r>
              <a:rPr lang="ko-KR" altLang="en-US"/>
              <a:t>선점형</a:t>
            </a:r>
            <a:r>
              <a:rPr lang="en-US" altLang="ko-KR"/>
              <a:t>, </a:t>
            </a:r>
            <a:r>
              <a:rPr lang="ko-KR" altLang="en-US"/>
              <a:t>음수가 아닌 우선순위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협조형 스레드는 우선 순위가 음수이며 사용이 매우 제한적이다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Thread</a:t>
            </a:r>
            <a:r>
              <a:rPr lang="ko-KR" altLang="en-US"/>
              <a:t>는 </a:t>
            </a:r>
            <a:r>
              <a:rPr lang="en-US" altLang="ko-KR"/>
              <a:t>3</a:t>
            </a:r>
            <a:r>
              <a:rPr lang="ko-KR" altLang="en-US"/>
              <a:t>가지 상태중 하나의 상태를 가짐</a:t>
            </a:r>
            <a:br>
              <a:rPr lang="en-US" altLang="ko-KR"/>
            </a:br>
            <a:r>
              <a:rPr lang="en-US" altLang="ko-KR"/>
              <a:t>  1) Running : thread </a:t>
            </a:r>
            <a:r>
              <a:rPr lang="ko-KR" altLang="en-US"/>
              <a:t>실행 중</a:t>
            </a:r>
            <a:br>
              <a:rPr lang="en-US" altLang="ko-KR"/>
            </a:br>
            <a:r>
              <a:rPr lang="en-US" altLang="ko-KR"/>
              <a:t>  2) Runnable : CPU</a:t>
            </a:r>
            <a:r>
              <a:rPr lang="ko-KR" altLang="en-US"/>
              <a:t>가 다른 작업을 수행중이며 다음에 이 </a:t>
            </a:r>
            <a:r>
              <a:rPr lang="en-US" altLang="ko-KR"/>
              <a:t>thread</a:t>
            </a:r>
            <a:r>
              <a:rPr lang="ko-KR" altLang="en-US"/>
              <a:t>를 수행할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3) Non-runnable : thread</a:t>
            </a:r>
            <a:r>
              <a:rPr lang="ko-KR" altLang="en-US"/>
              <a:t>가 실행될 수 있는 조건이 되지 않은 상태</a:t>
            </a:r>
            <a:r>
              <a:rPr lang="en-US" altLang="ko-KR"/>
              <a:t>, </a:t>
            </a:r>
            <a:r>
              <a:rPr lang="ko-KR" altLang="en-US"/>
              <a:t>스케줄러에 포함되어 있지 않음</a:t>
            </a:r>
            <a:br>
              <a:rPr lang="en-US" altLang="ko-KR"/>
            </a:br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8123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Zephyr RTOS  basics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1668579" cy="6055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System threads</a:t>
            </a:r>
            <a:br>
              <a:rPr lang="en-US" altLang="ko-KR"/>
            </a:br>
            <a:r>
              <a:rPr lang="en-US" altLang="ko-KR"/>
              <a:t>- Zephyr RTOS</a:t>
            </a:r>
            <a:r>
              <a:rPr lang="ko-KR" altLang="en-US"/>
              <a:t>에 의해 자동으로 만들어진 스레드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기본적으로 생성되는 스레드는 항상 </a:t>
            </a:r>
            <a:r>
              <a:rPr lang="en-US" altLang="ko-KR"/>
              <a:t>2 </a:t>
            </a:r>
            <a:r>
              <a:rPr lang="ko-KR" altLang="en-US"/>
              <a:t>개</a:t>
            </a:r>
            <a:r>
              <a:rPr lang="en-US" altLang="ko-KR"/>
              <a:t>( main thread, idle thread)</a:t>
            </a:r>
            <a:br>
              <a:rPr lang="en-US" altLang="ko-KR"/>
            </a:br>
            <a:r>
              <a:rPr lang="en-US" altLang="ko-KR"/>
              <a:t>  . main thread : RTOS </a:t>
            </a:r>
            <a:r>
              <a:rPr lang="ko-KR" altLang="en-US"/>
              <a:t>초기화</a:t>
            </a:r>
            <a:r>
              <a:rPr lang="en-US" altLang="ko-KR"/>
              <a:t>, application </a:t>
            </a:r>
            <a:r>
              <a:rPr lang="ko-KR" altLang="en-US"/>
              <a:t>함수 호출</a:t>
            </a:r>
            <a:br>
              <a:rPr lang="en-US" altLang="ko-KR"/>
            </a:br>
            <a:r>
              <a:rPr lang="en-US" altLang="ko-KR"/>
              <a:t>  . idle thread : </a:t>
            </a:r>
            <a:r>
              <a:rPr lang="ko-KR" altLang="en-US"/>
              <a:t>빈 루프를 실행하거나 소비 전력 감소를 위해 전원 관리를 활성화하는 등 </a:t>
            </a:r>
            <a:br>
              <a:rPr lang="en-US" altLang="ko-KR"/>
            </a:br>
            <a:r>
              <a:rPr lang="en-US" altLang="ko-KR"/>
              <a:t>                    </a:t>
            </a:r>
            <a:r>
              <a:rPr lang="ko-KR" altLang="en-US"/>
              <a:t>다른 작업이 없을 때 실행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User-created threads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사용자가 기능 구현을 위한 스레드 정의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스레드는 우선 순위가 할당되며</a:t>
            </a:r>
            <a:r>
              <a:rPr lang="en-US" altLang="ko-KR"/>
              <a:t>, CPU </a:t>
            </a:r>
            <a:r>
              <a:rPr lang="ko-KR" altLang="en-US"/>
              <a:t>시간을 할당하는 방법을 지시함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Workqueue threads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전용 스레드로서 일반적인 실행 단위</a:t>
            </a:r>
            <a:br>
              <a:rPr lang="en-US" altLang="ko-KR"/>
            </a:br>
            <a:r>
              <a:rPr lang="en-US" altLang="ko-KR"/>
              <a:t>- FIFO </a:t>
            </a:r>
            <a:r>
              <a:rPr lang="ko-KR" altLang="en-US"/>
              <a:t>방식으로 가져온 </a:t>
            </a:r>
            <a:r>
              <a:rPr lang="en-US" altLang="ko-KR"/>
              <a:t>work items </a:t>
            </a:r>
            <a:r>
              <a:rPr lang="ko-KR" altLang="en-US"/>
              <a:t>을 처리하는 전용 스레드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긴급하지 않은 작업을 </a:t>
            </a:r>
            <a:r>
              <a:rPr lang="en-US" altLang="ko-KR"/>
              <a:t>ISR </a:t>
            </a:r>
            <a:r>
              <a:rPr lang="ko-KR" altLang="en-US"/>
              <a:t>또는 우선 순위가 높은 스레드에서 우선 순위가 낮은 스레드 순서로 처리하는 것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시스템에는 여러개의 </a:t>
            </a:r>
            <a:r>
              <a:rPr lang="en-US" altLang="ko-KR"/>
              <a:t>Workquequ thread</a:t>
            </a:r>
            <a:r>
              <a:rPr lang="ko-KR" altLang="en-US"/>
              <a:t>가 있을 수 있다</a:t>
            </a: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742545" cy="5726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수업 내용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3197" y="677962"/>
            <a:ext cx="11194473" cy="1398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1600" b="1"/>
              <a:t>nrf52833 </a:t>
            </a:r>
            <a:r>
              <a:rPr lang="ko-KR" altLang="en-US" sz="1600" b="1"/>
              <a:t>및 </a:t>
            </a:r>
            <a:r>
              <a:rPr lang="en-US" altLang="ko-KR" sz="1600" b="1"/>
              <a:t>dk </a:t>
            </a:r>
            <a:r>
              <a:rPr lang="ko-KR" altLang="en-US" sz="1600" b="1"/>
              <a:t>개발 보드 설명</a:t>
            </a:r>
            <a:endParaRPr lang="en-US" altLang="ko-KR" sz="1600" b="1" dirty="0"/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개발 </a:t>
            </a:r>
            <a:r>
              <a:rPr lang="ko-KR" altLang="en-US" sz="1600" b="1"/>
              <a:t>환경 구축</a:t>
            </a:r>
            <a:br>
              <a:rPr lang="en-US" altLang="ko-KR" sz="1600" b="1"/>
            </a:br>
            <a:r>
              <a:rPr lang="en-US" altLang="ko-KR" sz="1600"/>
              <a:t>- nRF SDK, nRF Connect for Desktop, VS Code</a:t>
            </a:r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b="1"/>
              <a:t>이론 및 실습</a:t>
            </a:r>
            <a:r>
              <a:rPr lang="en-US" altLang="ko-KR" sz="1600" b="1"/>
              <a:t>(DevAcademy)</a:t>
            </a:r>
            <a:endParaRPr lang="en-US" altLang="ko-KR" sz="1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FA5677-DBE1-41FE-9A02-67276E57B2B0}"/>
              </a:ext>
            </a:extLst>
          </p:cNvPr>
          <p:cNvSpPr/>
          <p:nvPr/>
        </p:nvSpPr>
        <p:spPr>
          <a:xfrm>
            <a:off x="597408" y="2235045"/>
            <a:ext cx="9436359" cy="22580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E3F29-DB94-4935-A96D-0C3A370D4917}"/>
              </a:ext>
            </a:extLst>
          </p:cNvPr>
          <p:cNvSpPr/>
          <p:nvPr/>
        </p:nvSpPr>
        <p:spPr>
          <a:xfrm>
            <a:off x="597408" y="2235046"/>
            <a:ext cx="4383024" cy="4045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nRF Connect SDK Fundamentals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0A4B0-C424-4310-977D-0196EBE99F75}"/>
              </a:ext>
            </a:extLst>
          </p:cNvPr>
          <p:cNvSpPr txBox="1"/>
          <p:nvPr/>
        </p:nvSpPr>
        <p:spPr>
          <a:xfrm>
            <a:off x="597408" y="3487674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nRF Connect SDK </a:t>
            </a:r>
            <a:r>
              <a:rPr lang="ko-KR" altLang="en-US"/>
              <a:t>어플리케이션 요소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F1404-485B-4B3D-AC72-3EEB7A264FBA}"/>
              </a:ext>
            </a:extLst>
          </p:cNvPr>
          <p:cNvSpPr txBox="1"/>
          <p:nvPr/>
        </p:nvSpPr>
        <p:spPr>
          <a:xfrm>
            <a:off x="597408" y="2774711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nRF Connect SDK </a:t>
            </a:r>
            <a:r>
              <a:rPr lang="ko-KR" altLang="en-US"/>
              <a:t>구조 및 세부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DBC5-955E-4647-93DA-BA90DFFEFF42}"/>
              </a:ext>
            </a:extLst>
          </p:cNvPr>
          <p:cNvSpPr txBox="1"/>
          <p:nvPr/>
        </p:nvSpPr>
        <p:spPr>
          <a:xfrm>
            <a:off x="597408" y="3145012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GPIO : </a:t>
            </a:r>
            <a:r>
              <a:rPr lang="ko-KR" altLang="en-US"/>
              <a:t>버튼 읽기</a:t>
            </a:r>
            <a:r>
              <a:rPr lang="en-US" altLang="ko-KR"/>
              <a:t>, LED </a:t>
            </a:r>
            <a:r>
              <a:rPr lang="ko-KR" altLang="en-US"/>
              <a:t>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BB9B6-6691-44EC-9C13-AEC969F8F746}"/>
              </a:ext>
            </a:extLst>
          </p:cNvPr>
          <p:cNvSpPr txBox="1"/>
          <p:nvPr/>
        </p:nvSpPr>
        <p:spPr>
          <a:xfrm>
            <a:off x="6257425" y="2271595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콘솔 메시지 </a:t>
            </a:r>
            <a:r>
              <a:rPr lang="en-US" altLang="ko-KR"/>
              <a:t>Print &amp; Logging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89839-DE95-4A0C-962E-9DC4C73DF0F6}"/>
              </a:ext>
            </a:extLst>
          </p:cNvPr>
          <p:cNvSpPr txBox="1"/>
          <p:nvPr/>
        </p:nvSpPr>
        <p:spPr>
          <a:xfrm>
            <a:off x="6257425" y="2676694"/>
            <a:ext cx="23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5. </a:t>
            </a:r>
            <a:r>
              <a:rPr lang="ko-KR" altLang="en-US"/>
              <a:t>시리얼 통신</a:t>
            </a:r>
            <a:r>
              <a:rPr lang="en-US" altLang="ko-KR"/>
              <a:t>(UART)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2476-BF20-4849-BB6B-4567B656146D}"/>
              </a:ext>
            </a:extLst>
          </p:cNvPr>
          <p:cNvSpPr txBox="1"/>
          <p:nvPr/>
        </p:nvSpPr>
        <p:spPr>
          <a:xfrm>
            <a:off x="6262876" y="305826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6. </a:t>
            </a:r>
            <a:r>
              <a:rPr lang="ko-KR" altLang="en-US"/>
              <a:t>시리얼 통신</a:t>
            </a:r>
            <a:r>
              <a:rPr lang="en-US" altLang="ko-KR"/>
              <a:t>(I2C)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B5D4B-2A35-41F6-8C4B-03918F919848}"/>
              </a:ext>
            </a:extLst>
          </p:cNvPr>
          <p:cNvSpPr txBox="1"/>
          <p:nvPr/>
        </p:nvSpPr>
        <p:spPr>
          <a:xfrm>
            <a:off x="6257425" y="3414749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7. </a:t>
            </a:r>
            <a:r>
              <a:rPr lang="ko-KR" altLang="en-US"/>
              <a:t>다중 스레드 응용프로그램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85690-20A2-4BD8-9C4B-B8EE94EBCEEA}"/>
              </a:ext>
            </a:extLst>
          </p:cNvPr>
          <p:cNvSpPr txBox="1"/>
          <p:nvPr/>
        </p:nvSpPr>
        <p:spPr>
          <a:xfrm>
            <a:off x="6257425" y="3766755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8. </a:t>
            </a:r>
            <a:r>
              <a:rPr lang="ko-KR" altLang="en-US"/>
              <a:t>스레드 동기화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C13AE4-9B8D-4762-BF41-A0DBFF788EE4}"/>
              </a:ext>
            </a:extLst>
          </p:cNvPr>
          <p:cNvSpPr/>
          <p:nvPr/>
        </p:nvSpPr>
        <p:spPr>
          <a:xfrm>
            <a:off x="597408" y="4614090"/>
            <a:ext cx="9436359" cy="1993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88FD32-2886-448D-BBEA-6AB4FF55EB48}"/>
              </a:ext>
            </a:extLst>
          </p:cNvPr>
          <p:cNvSpPr/>
          <p:nvPr/>
        </p:nvSpPr>
        <p:spPr>
          <a:xfrm>
            <a:off x="597408" y="4614091"/>
            <a:ext cx="4383024" cy="4045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Bluetooth Low Energy Fundamentals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8A1EE-030B-4A86-9DF4-A9630B7582EC}"/>
              </a:ext>
            </a:extLst>
          </p:cNvPr>
          <p:cNvSpPr txBox="1"/>
          <p:nvPr/>
        </p:nvSpPr>
        <p:spPr>
          <a:xfrm>
            <a:off x="597408" y="5866719"/>
            <a:ext cx="23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Bluetooth LE </a:t>
            </a:r>
            <a:r>
              <a:rPr lang="ko-KR" altLang="en-US"/>
              <a:t>연결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621F7-64AF-4A91-B85F-31433D3EA86C}"/>
              </a:ext>
            </a:extLst>
          </p:cNvPr>
          <p:cNvSpPr txBox="1"/>
          <p:nvPr/>
        </p:nvSpPr>
        <p:spPr>
          <a:xfrm>
            <a:off x="597408" y="5153756"/>
            <a:ext cx="23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Bluetooth LE </a:t>
            </a:r>
            <a:r>
              <a:rPr lang="ko-KR" altLang="en-US"/>
              <a:t>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EEB63-E6F1-4D82-89B6-1C5F8D160478}"/>
              </a:ext>
            </a:extLst>
          </p:cNvPr>
          <p:cNvSpPr txBox="1"/>
          <p:nvPr/>
        </p:nvSpPr>
        <p:spPr>
          <a:xfrm>
            <a:off x="597408" y="5524057"/>
            <a:ext cx="23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Bluetooth LE </a:t>
            </a:r>
            <a:r>
              <a:rPr lang="ko-KR" altLang="en-US"/>
              <a:t>광고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3890E-879C-47BC-A846-B7692F9D92C9}"/>
              </a:ext>
            </a:extLst>
          </p:cNvPr>
          <p:cNvSpPr txBox="1"/>
          <p:nvPr/>
        </p:nvSpPr>
        <p:spPr>
          <a:xfrm>
            <a:off x="6257425" y="465064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BLE </a:t>
            </a:r>
            <a:r>
              <a:rPr lang="ko-KR" altLang="en-US"/>
              <a:t>데이터 교환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47C1B7-18C7-4D40-8B33-6B9E3577AEA8}"/>
              </a:ext>
            </a:extLst>
          </p:cNvPr>
          <p:cNvSpPr txBox="1"/>
          <p:nvPr/>
        </p:nvSpPr>
        <p:spPr>
          <a:xfrm>
            <a:off x="6257425" y="5055739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5. BLE </a:t>
            </a:r>
            <a:r>
              <a:rPr lang="ko-KR" altLang="en-US"/>
              <a:t>통신 보안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C6AD-D98D-484E-ADE3-E8C4679CBC98}"/>
              </a:ext>
            </a:extLst>
          </p:cNvPr>
          <p:cNvSpPr txBox="1"/>
          <p:nvPr/>
        </p:nvSpPr>
        <p:spPr>
          <a:xfrm>
            <a:off x="6262876" y="543731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6. BLE Sniffer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1F4B1A-0D28-4258-94F9-0124A9B5A766}"/>
              </a:ext>
            </a:extLst>
          </p:cNvPr>
          <p:cNvSpPr/>
          <p:nvPr/>
        </p:nvSpPr>
        <p:spPr>
          <a:xfrm>
            <a:off x="646544" y="6242741"/>
            <a:ext cx="9216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Bluetooth Low Energy Fundamentals - Nordic Developer Academy (nordicsemi.com)</a:t>
            </a: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825AD1-B3BD-476D-B1E1-ADA5AF9B77A7}"/>
              </a:ext>
            </a:extLst>
          </p:cNvPr>
          <p:cNvSpPr/>
          <p:nvPr/>
        </p:nvSpPr>
        <p:spPr>
          <a:xfrm>
            <a:off x="664877" y="4130172"/>
            <a:ext cx="8918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nRF Connect SDK Fundamentals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8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1683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482600">
              <a:buFont typeface="Wingdings" panose="05000000000000000000" pitchFamily="2" charset="2"/>
              <a:buChar char="§"/>
            </a:pPr>
            <a:r>
              <a:rPr lang="en-US" altLang="ko-KR" sz="2400" b="1"/>
              <a:t>SDK Download</a:t>
            </a:r>
            <a:endParaRPr lang="ko-KR" altLang="en-US" sz="24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C00675-5047-4387-9BDE-A610A2F9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475" y="650184"/>
            <a:ext cx="4828688" cy="4929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64DA3-C0E6-4B5D-B183-34046E676931}"/>
              </a:ext>
            </a:extLst>
          </p:cNvPr>
          <p:cNvSpPr txBox="1"/>
          <p:nvPr/>
        </p:nvSpPr>
        <p:spPr>
          <a:xfrm>
            <a:off x="4496136" y="5838484"/>
            <a:ext cx="292894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99"/>
                </a:solidFill>
              </a:rPr>
              <a:t>선택한 것을 </a:t>
            </a:r>
            <a:r>
              <a:rPr lang="en-US" altLang="ko-KR">
                <a:solidFill>
                  <a:srgbClr val="000099"/>
                </a:solidFill>
              </a:rPr>
              <a:t>Download </a:t>
            </a:r>
            <a:endParaRPr lang="ko-KR" altLang="en-US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9307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Zephyr RTOS  basics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5575" y="524773"/>
            <a:ext cx="11790472" cy="2428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Workqueue threads</a:t>
            </a:r>
            <a:br>
              <a:rPr lang="en-US" altLang="ko-KR"/>
            </a:br>
            <a:r>
              <a:rPr lang="en-US" altLang="ko-KR"/>
              <a:t>- ISR </a:t>
            </a:r>
            <a:r>
              <a:rPr lang="ko-KR" altLang="en-US"/>
              <a:t>또는 우선 순위가 높은 </a:t>
            </a:r>
            <a:r>
              <a:rPr lang="en-US" altLang="ko-KR"/>
              <a:t>task</a:t>
            </a:r>
            <a:r>
              <a:rPr lang="ko-KR" altLang="en-US"/>
              <a:t>를 </a:t>
            </a:r>
            <a:r>
              <a:rPr lang="en-US" altLang="ko-KR"/>
              <a:t>workqueue</a:t>
            </a:r>
            <a:r>
              <a:rPr lang="ko-KR" altLang="en-US"/>
              <a:t>에 제출하고</a:t>
            </a:r>
            <a:r>
              <a:rPr lang="en-US" altLang="ko-KR"/>
              <a:t>, </a:t>
            </a:r>
            <a:r>
              <a:rPr lang="ko-KR" altLang="en-US"/>
              <a:t>전용 </a:t>
            </a:r>
            <a:r>
              <a:rPr lang="en-US" altLang="ko-KR"/>
              <a:t>workqueue </a:t>
            </a:r>
            <a:r>
              <a:rPr lang="ko-KR" altLang="en-US"/>
              <a:t>스레드는 </a:t>
            </a:r>
            <a:r>
              <a:rPr lang="en-US" altLang="ko-KR"/>
              <a:t>FIFO </a:t>
            </a:r>
            <a:r>
              <a:rPr lang="ko-KR" altLang="en-US"/>
              <a:t>순서로 </a:t>
            </a:r>
            <a:r>
              <a:rPr lang="en-US" altLang="ko-KR"/>
              <a:t>task </a:t>
            </a:r>
            <a:r>
              <a:rPr lang="ko-KR" altLang="en-US"/>
              <a:t>꺼냄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스레드는 하나의 </a:t>
            </a:r>
            <a:r>
              <a:rPr lang="en-US" altLang="ko-KR"/>
              <a:t>work item</a:t>
            </a:r>
            <a:r>
              <a:rPr lang="ko-KR" altLang="en-US"/>
              <a:t>을 처리한 후 항상 </a:t>
            </a:r>
            <a:r>
              <a:rPr lang="en-US" altLang="ko-KR"/>
              <a:t>yield(</a:t>
            </a:r>
            <a:r>
              <a:rPr lang="ko-KR" altLang="en-US"/>
              <a:t>양보</a:t>
            </a:r>
            <a:r>
              <a:rPr lang="en-US" altLang="ko-KR"/>
              <a:t>)</a:t>
            </a:r>
            <a:r>
              <a:rPr lang="ko-KR" altLang="en-US"/>
              <a:t>하여 동일 우선 순위의 다른 스레드들이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오랫동안 차단되지 않도록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전용 스레드 대신 작업 항목으로 작업을 위임하면 작업 항목이 모두 하나의 스택인 </a:t>
            </a:r>
            <a:r>
              <a:rPr lang="en-US" altLang="ko-KR"/>
              <a:t>workqueue stack</a:t>
            </a:r>
            <a:r>
              <a:rPr lang="ko-KR" altLang="en-US"/>
              <a:t>을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공유하기 때문에 스택이 할당되지 않으므로 작업 항목이 스레드보다 가볍다는 장점이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535" y="2961260"/>
            <a:ext cx="8477957" cy="38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101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Threads Priority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1543545" cy="4067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스레드의 우선 순위를 나타내며 정수 값으로 할당되며</a:t>
            </a:r>
            <a:r>
              <a:rPr lang="en-US" altLang="ko-KR"/>
              <a:t>, </a:t>
            </a:r>
            <a:r>
              <a:rPr lang="ko-KR" altLang="en-US"/>
              <a:t>음수 혹은 양수로 표시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낮은 숫자 값이 높은 값보다 우선한다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ex) </a:t>
            </a:r>
            <a:r>
              <a:rPr lang="ko-KR" altLang="en-US"/>
              <a:t>우선 순위 </a:t>
            </a:r>
            <a:r>
              <a:rPr lang="en-US" altLang="ko-KR"/>
              <a:t>4</a:t>
            </a:r>
            <a:r>
              <a:rPr lang="ko-KR" altLang="en-US"/>
              <a:t>인 스레드가 </a:t>
            </a:r>
            <a:r>
              <a:rPr lang="en-US" altLang="ko-KR"/>
              <a:t>7</a:t>
            </a:r>
            <a:r>
              <a:rPr lang="ko-KR" altLang="en-US"/>
              <a:t>인 스레드보다 우선 순위가 높다</a:t>
            </a:r>
            <a:br>
              <a:rPr lang="en-US" altLang="ko-KR"/>
            </a:br>
            <a:r>
              <a:rPr lang="en-US" altLang="ko-KR"/>
              <a:t>       </a:t>
            </a:r>
            <a:r>
              <a:rPr lang="ko-KR" altLang="en-US"/>
              <a:t>우선 순위가 </a:t>
            </a:r>
            <a:r>
              <a:rPr lang="en-US" altLang="ko-KR"/>
              <a:t>-2</a:t>
            </a:r>
            <a:r>
              <a:rPr lang="ko-KR" altLang="en-US"/>
              <a:t>인 스레드가 </a:t>
            </a:r>
            <a:r>
              <a:rPr lang="en-US" altLang="ko-KR"/>
              <a:t>4</a:t>
            </a:r>
            <a:r>
              <a:rPr lang="ko-KR" altLang="en-US"/>
              <a:t>인 스레드보다 우선 순위가 높다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스케줄러는 우선 순위에 따라 협조적 스레드와 선점형 스레드로 구분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우선 순위가 음수인 스레드는 협조 스레드로 분류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음수가 아닌 스레드는 선점형 스레드로 분류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선점형 스레드가 현재 스레드가 되면 협조 스레드 혹은 우선 순위가 높거나 같은 선점형 스레드가 준비되면</a:t>
            </a:r>
            <a:br>
              <a:rPr lang="en-US" altLang="ko-KR"/>
            </a:br>
            <a:r>
              <a:rPr lang="ko-KR" altLang="en-US"/>
              <a:t>언제든지 교체할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main thread</a:t>
            </a:r>
            <a:r>
              <a:rPr lang="ko-KR" altLang="en-US"/>
              <a:t>의 우선 순위는 </a:t>
            </a:r>
            <a:r>
              <a:rPr lang="en-US" altLang="ko-KR"/>
              <a:t>0</a:t>
            </a:r>
            <a:r>
              <a:rPr lang="ko-KR" altLang="en-US"/>
              <a:t>이고 유휴 스레드의 우선 순위는 기본적으로 </a:t>
            </a:r>
            <a:r>
              <a:rPr lang="en-US" altLang="ko-KR"/>
              <a:t>15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5864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8489825" cy="3621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물리적 세계에서는 </a:t>
            </a:r>
            <a:r>
              <a:rPr lang="en-US" altLang="ko-KR"/>
              <a:t>CPU </a:t>
            </a:r>
            <a:r>
              <a:rPr lang="ko-KR" altLang="en-US"/>
              <a:t>시간도 제한된 자원이며</a:t>
            </a:r>
            <a:r>
              <a:rPr lang="en-US" altLang="ko-KR"/>
              <a:t>,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Application</a:t>
            </a:r>
            <a:r>
              <a:rPr lang="ko-KR" altLang="en-US"/>
              <a:t>이 동시에 여러 개의 로직을 처리해야 하는 경우</a:t>
            </a:r>
            <a:r>
              <a:rPr lang="en-US" altLang="ko-KR"/>
              <a:t>,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모든 로직이 동시에 실행될 만큼 충분한 </a:t>
            </a:r>
            <a:r>
              <a:rPr lang="en-US" altLang="ko-KR"/>
              <a:t>CPU </a:t>
            </a:r>
            <a:r>
              <a:rPr lang="ko-KR" altLang="en-US"/>
              <a:t>시간 보장이 되지 않을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이때 </a:t>
            </a:r>
            <a:r>
              <a:rPr lang="en-US" altLang="ko-KR"/>
              <a:t>Scheduler </a:t>
            </a:r>
            <a:r>
              <a:rPr lang="ko-KR" altLang="en-US"/>
              <a:t>가 필요하다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Scheduler</a:t>
            </a:r>
            <a:r>
              <a:rPr lang="ko-KR" altLang="en-US"/>
              <a:t>는 </a:t>
            </a:r>
            <a:r>
              <a:rPr lang="en-US" altLang="ko-KR"/>
              <a:t>RTOS</a:t>
            </a:r>
            <a:r>
              <a:rPr lang="ko-KR" altLang="en-US"/>
              <a:t>의 일부로</a:t>
            </a:r>
            <a:r>
              <a:rPr lang="en-US" altLang="ko-KR"/>
              <a:t>,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특정 시점에 어떤 작업이 실행되며</a:t>
            </a:r>
            <a:r>
              <a:rPr lang="en-US" altLang="ko-KR"/>
              <a:t>,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즉</a:t>
            </a:r>
            <a:r>
              <a:rPr lang="en-US" altLang="ko-KR"/>
              <a:t>, CPU </a:t>
            </a:r>
            <a:r>
              <a:rPr lang="ko-KR" altLang="en-US"/>
              <a:t>시간을 사용하는지 계획하는 역할을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Scheduler</a:t>
            </a:r>
            <a:r>
              <a:rPr lang="ko-KR" altLang="en-US"/>
              <a:t>는 </a:t>
            </a:r>
            <a:r>
              <a:rPr lang="en-US" altLang="ko-KR"/>
              <a:t>Scheduler Algrithm</a:t>
            </a:r>
            <a:r>
              <a:rPr lang="ko-KR" altLang="en-US"/>
              <a:t>을 사용하여 다음에 실행할 작업을 결정한다</a:t>
            </a:r>
            <a:r>
              <a:rPr lang="en-US" altLang="ko-KR"/>
              <a:t>. </a:t>
            </a: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674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Rescheduling Point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1960775" cy="560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nRF Connect SDK</a:t>
            </a:r>
            <a:r>
              <a:rPr lang="ko-KR" altLang="en-US"/>
              <a:t>에서는 </a:t>
            </a:r>
            <a:r>
              <a:rPr lang="en-US" altLang="ko-KR"/>
              <a:t>RTOS</a:t>
            </a:r>
            <a:r>
              <a:rPr lang="ko-KR" altLang="en-US"/>
              <a:t>로 </a:t>
            </a:r>
            <a:r>
              <a:rPr lang="en-US" altLang="ko-KR"/>
              <a:t>Zephyr</a:t>
            </a:r>
            <a:r>
              <a:rPr lang="ko-KR" altLang="en-US"/>
              <a:t>를 사용한다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Zephyr RTOS</a:t>
            </a:r>
            <a:r>
              <a:rPr lang="ko-KR" altLang="en-US"/>
              <a:t>는 기본적으로 </a:t>
            </a:r>
            <a:r>
              <a:rPr lang="en-US" altLang="ko-KR"/>
              <a:t>Tickless RTOS 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Tickless RTOS</a:t>
            </a:r>
            <a:r>
              <a:rPr lang="ko-KR" altLang="en-US"/>
              <a:t>는 완전히 이벤트 기반으로 동작하며</a:t>
            </a:r>
            <a:r>
              <a:rPr lang="en-US" altLang="ko-KR"/>
              <a:t>, Scheduler</a:t>
            </a:r>
            <a:r>
              <a:rPr lang="ko-KR" altLang="en-US"/>
              <a:t>를 깨우기 위해 주기적인 </a:t>
            </a:r>
            <a:r>
              <a:rPr lang="en-US" altLang="ko-KR"/>
              <a:t>timer interrup</a:t>
            </a:r>
            <a:r>
              <a:rPr lang="ko-KR" altLang="en-US"/>
              <a:t>를</a:t>
            </a:r>
            <a:br>
              <a:rPr lang="en-US" altLang="ko-KR"/>
            </a:br>
            <a:r>
              <a:rPr lang="ko-KR" altLang="en-US"/>
              <a:t>사용하는 대신  </a:t>
            </a:r>
            <a:r>
              <a:rPr lang="en-US" altLang="ko-KR"/>
              <a:t>‘Rescheduling point’ </a:t>
            </a:r>
            <a:r>
              <a:rPr lang="ko-KR" altLang="en-US"/>
              <a:t>이벤트 기반으로 깨어난다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Rescheduling point</a:t>
            </a:r>
            <a:r>
              <a:rPr lang="ko-KR" altLang="en-US"/>
              <a:t>는 스케줄러가 호출되어 다음에 실행할 스레드를 선택하는 시점을 의미한다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Ready </a:t>
            </a:r>
            <a:r>
              <a:rPr lang="ko-KR" altLang="en-US"/>
              <a:t>상태의 스레드 상태가 변결될 때마다 </a:t>
            </a:r>
            <a:r>
              <a:rPr lang="en-US" altLang="ko-KR"/>
              <a:t>Rescheduling </a:t>
            </a:r>
            <a:r>
              <a:rPr lang="ko-KR" altLang="en-US"/>
              <a:t>지점이 발생한다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Rescheduling </a:t>
            </a:r>
            <a:r>
              <a:rPr lang="ko-KR" altLang="en-US"/>
              <a:t>지점의 예는 다음과 같다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스레드가 </a:t>
            </a:r>
            <a:r>
              <a:rPr lang="en-US" altLang="ko-KR"/>
              <a:t>k_yield()</a:t>
            </a:r>
            <a:r>
              <a:rPr lang="ko-KR" altLang="en-US"/>
              <a:t>를 호출하면</a:t>
            </a:r>
            <a:r>
              <a:rPr lang="en-US" altLang="ko-KR"/>
              <a:t>, </a:t>
            </a:r>
            <a:r>
              <a:rPr lang="ko-KR" altLang="en-US"/>
              <a:t>스레드 상태가 </a:t>
            </a:r>
            <a:r>
              <a:rPr lang="en-US" altLang="ko-KR"/>
              <a:t>Running </a:t>
            </a:r>
            <a:r>
              <a:rPr lang="en-US" altLang="ko-KR">
                <a:sym typeface="Wingdings" panose="05000000000000000000" pitchFamily="2" charset="2"/>
              </a:rPr>
              <a:t> Ready</a:t>
            </a:r>
            <a:r>
              <a:rPr lang="ko-KR" altLang="en-US">
                <a:sym typeface="Wingdings" panose="05000000000000000000" pitchFamily="2" charset="2"/>
              </a:rPr>
              <a:t>로 변경된다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- Semaphore, mutex </a:t>
            </a:r>
            <a:r>
              <a:rPr lang="ko-KR" altLang="en-US">
                <a:sym typeface="Wingdings" panose="05000000000000000000" pitchFamily="2" charset="2"/>
              </a:rPr>
              <a:t>또는 </a:t>
            </a:r>
            <a:r>
              <a:rPr lang="en-US" altLang="ko-KR">
                <a:sym typeface="Wingdings" panose="05000000000000000000" pitchFamily="2" charset="2"/>
              </a:rPr>
              <a:t>alert </a:t>
            </a:r>
            <a:r>
              <a:rPr lang="ko-KR" altLang="en-US">
                <a:sym typeface="Wingdings" panose="05000000000000000000" pitchFamily="2" charset="2"/>
              </a:rPr>
              <a:t>같은 커널 동기화 객체를 제공하거나 전송하여 스레드의 차단 상태를 해제하면</a:t>
            </a:r>
            <a:r>
              <a:rPr lang="en-US" altLang="ko-KR">
                <a:sym typeface="Wingdings" panose="05000000000000000000" pitchFamily="2" charset="2"/>
              </a:rPr>
              <a:t>,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</a:t>
            </a:r>
            <a:r>
              <a:rPr lang="ko-KR" altLang="en-US">
                <a:sym typeface="Wingdings" panose="05000000000000000000" pitchFamily="2" charset="2"/>
              </a:rPr>
              <a:t>스레드 상태가 </a:t>
            </a:r>
            <a:r>
              <a:rPr lang="en-US" altLang="ko-KR">
                <a:sym typeface="Wingdings" panose="05000000000000000000" pitchFamily="2" charset="2"/>
              </a:rPr>
              <a:t>Unready</a:t>
            </a:r>
            <a:r>
              <a:rPr lang="ko-KR" altLang="en-US">
                <a:sym typeface="Wingdings" panose="05000000000000000000" pitchFamily="2" charset="2"/>
              </a:rPr>
              <a:t>에서 </a:t>
            </a:r>
            <a:r>
              <a:rPr lang="en-US" altLang="ko-KR">
                <a:sym typeface="Wingdings" panose="05000000000000000000" pitchFamily="2" charset="2"/>
              </a:rPr>
              <a:t>Ready</a:t>
            </a:r>
            <a:r>
              <a:rPr lang="ko-KR" altLang="en-US">
                <a:sym typeface="Wingdings" panose="05000000000000000000" pitchFamily="2" charset="2"/>
              </a:rPr>
              <a:t>로 변경된다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- Time slicing</a:t>
            </a:r>
            <a:r>
              <a:rPr lang="ko-KR" altLang="en-US">
                <a:sym typeface="Wingdings" panose="05000000000000000000" pitchFamily="2" charset="2"/>
              </a:rPr>
              <a:t>이 활성화된 경우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</a:t>
            </a:r>
            <a:r>
              <a:rPr lang="ko-KR" altLang="en-US">
                <a:sym typeface="Wingdings" panose="05000000000000000000" pitchFamily="2" charset="2"/>
              </a:rPr>
              <a:t>스레드가 허용된 최대 </a:t>
            </a:r>
            <a:r>
              <a:rPr lang="en-US" altLang="ko-KR">
                <a:sym typeface="Wingdings" panose="05000000000000000000" pitchFamily="2" charset="2"/>
              </a:rPr>
              <a:t>time slicing </a:t>
            </a:r>
            <a:r>
              <a:rPr lang="ko-KR" altLang="en-US">
                <a:sym typeface="Wingdings" panose="05000000000000000000" pitchFamily="2" charset="2"/>
              </a:rPr>
              <a:t>시간 동안 연속적으로 실행되면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</a:t>
            </a:r>
            <a:r>
              <a:rPr lang="ko-KR" altLang="en-US">
                <a:sym typeface="Wingdings" panose="05000000000000000000" pitchFamily="2" charset="2"/>
              </a:rPr>
              <a:t>스레드 상태가 </a:t>
            </a:r>
            <a:r>
              <a:rPr lang="en-US" altLang="ko-KR">
                <a:sym typeface="Wingdings" panose="05000000000000000000" pitchFamily="2" charset="2"/>
              </a:rPr>
              <a:t>Running</a:t>
            </a:r>
            <a:r>
              <a:rPr lang="ko-KR" altLang="en-US">
                <a:sym typeface="Wingdings" panose="05000000000000000000" pitchFamily="2" charset="2"/>
              </a:rPr>
              <a:t>에서 </a:t>
            </a:r>
            <a:r>
              <a:rPr lang="en-US" altLang="ko-KR">
                <a:sym typeface="Wingdings" panose="05000000000000000000" pitchFamily="2" charset="2"/>
              </a:rPr>
              <a:t>Ready</a:t>
            </a:r>
            <a:r>
              <a:rPr lang="ko-KR" altLang="en-US">
                <a:sym typeface="Wingdings" panose="05000000000000000000" pitchFamily="2" charset="2"/>
              </a:rPr>
              <a:t>로 변경된다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>
              <a:lnSpc>
                <a:spcPts val="31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211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ISRs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1067453" cy="401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Interrupt Service Routine</a:t>
            </a:r>
            <a:r>
              <a:rPr lang="ko-KR" altLang="en-US"/>
              <a:t>은 </a:t>
            </a:r>
            <a:r>
              <a:rPr lang="en-US" altLang="ko-KR"/>
              <a:t>Device drive</a:t>
            </a:r>
            <a:r>
              <a:rPr lang="ko-KR" altLang="en-US"/>
              <a:t>와 </a:t>
            </a:r>
            <a:r>
              <a:rPr lang="en-US" altLang="ko-KR"/>
              <a:t>Protocol stack</a:t>
            </a:r>
            <a:r>
              <a:rPr lang="ko-KR" altLang="en-US"/>
              <a:t>에 의해 비동기적으로 생성되며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스케줄링되지 않는다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여기에는 </a:t>
            </a:r>
            <a:r>
              <a:rPr lang="en-US" altLang="ko-KR">
                <a:sym typeface="Wingdings" panose="05000000000000000000" pitchFamily="2" charset="2"/>
              </a:rPr>
              <a:t>ISR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application </a:t>
            </a:r>
            <a:r>
              <a:rPr lang="ko-KR" altLang="en-US">
                <a:sym typeface="Wingdings" panose="05000000000000000000" pitchFamily="2" charset="2"/>
              </a:rPr>
              <a:t>확장인 </a:t>
            </a:r>
            <a:r>
              <a:rPr lang="en-US" altLang="ko-KR">
                <a:sym typeface="Wingdings" panose="05000000000000000000" pitchFamily="2" charset="2"/>
              </a:rPr>
              <a:t>Callback </a:t>
            </a:r>
            <a:r>
              <a:rPr lang="ko-KR" altLang="en-US">
                <a:sym typeface="Wingdings" panose="05000000000000000000" pitchFamily="2" charset="2"/>
              </a:rPr>
              <a:t>함수도 포함된다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ym typeface="Wingdings" panose="05000000000000000000" pitchFamily="2" charset="2"/>
              </a:rPr>
              <a:t>ISR</a:t>
            </a:r>
            <a:r>
              <a:rPr lang="ko-KR" altLang="en-US">
                <a:sym typeface="Wingdings" panose="05000000000000000000" pitchFamily="2" charset="2"/>
              </a:rPr>
              <a:t>은 현재 실행 중인 스레드를 선점하여 응답을 매우 적은 </a:t>
            </a:r>
            <a:r>
              <a:rPr lang="en-US" altLang="ko-KR">
                <a:sym typeface="Wingdings" panose="05000000000000000000" pitchFamily="2" charset="2"/>
              </a:rPr>
              <a:t>Over head</a:t>
            </a:r>
            <a:r>
              <a:rPr lang="ko-KR" altLang="en-US">
                <a:sym typeface="Wingdings" panose="05000000000000000000" pitchFamily="2" charset="2"/>
              </a:rPr>
              <a:t>로 수행할 수 있도록 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스레드 실행은 </a:t>
            </a:r>
            <a:r>
              <a:rPr lang="en-US" altLang="ko-KR">
                <a:sym typeface="Wingdings" panose="05000000000000000000" pitchFamily="2" charset="2"/>
              </a:rPr>
              <a:t>ISR </a:t>
            </a:r>
            <a:r>
              <a:rPr lang="ko-KR" altLang="en-US">
                <a:sym typeface="Wingdings" panose="05000000000000000000" pitchFamily="2" charset="2"/>
              </a:rPr>
              <a:t>작업이 모두 완료된 후에만 재개된다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따라서</a:t>
            </a:r>
            <a:r>
              <a:rPr lang="en-US" altLang="ko-KR">
                <a:sym typeface="Wingdings" panose="05000000000000000000" pitchFamily="2" charset="2"/>
              </a:rPr>
              <a:t>, ISR</a:t>
            </a:r>
            <a:r>
              <a:rPr lang="ko-KR" altLang="en-US">
                <a:sym typeface="Wingdings" panose="05000000000000000000" pitchFamily="2" charset="2"/>
              </a:rPr>
              <a:t>이 시간이 많이 소요되는 작업이나 블로킹 기능을 포함하지 않도록 해야 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그렇지 않으면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다른 스레드는 실행되지 않는다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시간이 많이 소요되거나 블로킹을 포함하는 작업은 워크 아이템이나 기타 적절한 메커니즘을 사용하여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스레드로 넘겨야 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>
              <a:lnSpc>
                <a:spcPts val="31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3920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735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600" b="1">
                <a:solidFill>
                  <a:schemeClr val="tx1"/>
                </a:solidFill>
              </a:rPr>
              <a:t>Excecise 1 – Thread creation and priorities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2033646"/>
            <a:ext cx="11005000" cy="2428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두 개의 스레드를 만들고 초기화하는 방법을 배우고</a:t>
            </a:r>
            <a:r>
              <a:rPr lang="en-US" altLang="ko-KR"/>
              <a:t>,</a:t>
            </a:r>
            <a:r>
              <a:rPr lang="ko-KR" altLang="en-US"/>
              <a:t> 스레드들이 우선 순위에 따라 서로에게</a:t>
            </a:r>
            <a:br>
              <a:rPr lang="en-US" altLang="ko-KR"/>
            </a:br>
            <a:r>
              <a:rPr lang="ko-KR" altLang="en-US"/>
              <a:t>어떻게 영향을 미치는지 알아보자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Zephyr</a:t>
            </a:r>
            <a:r>
              <a:rPr lang="ko-KR" altLang="en-US"/>
              <a:t>에서 스레드를 만드는 방법은 두 가지가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1.  k_thread_create()</a:t>
            </a:r>
            <a:r>
              <a:rPr lang="ko-KR" altLang="en-US"/>
              <a:t>를 사용하여 런타임에 동적으로 생성</a:t>
            </a:r>
            <a:br>
              <a:rPr lang="en-US" altLang="ko-KR"/>
            </a:br>
            <a:r>
              <a:rPr lang="en-US" altLang="ko-KR"/>
              <a:t>2.  K_THREAD_DEFINE()  macro</a:t>
            </a:r>
            <a:r>
              <a:rPr lang="ko-KR" altLang="en-US"/>
              <a:t>를 사용하여 컴파일 타임에 정적으로 생성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 매크로는 스레드를 정의 및 초기화하며 해당 데이터 구조를 </a:t>
            </a:r>
            <a:r>
              <a:rPr lang="en-US" altLang="ko-KR"/>
              <a:t>RTOS </a:t>
            </a:r>
            <a:r>
              <a:rPr lang="ko-KR" altLang="en-US"/>
              <a:t>커널에 연결하는 역할을 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5575" y="6319004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930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Thread creation and priorities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300120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K_THREAD_DEFINE API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4" y="1246588"/>
            <a:ext cx="7458781" cy="54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335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Exercise steps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0626627" cy="6055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3100"/>
              </a:lnSpc>
              <a:buAutoNum type="arabicPeriod"/>
            </a:pPr>
            <a:r>
              <a:rPr lang="ko-KR" altLang="en-US"/>
              <a:t>예제 파일 열기 </a:t>
            </a:r>
            <a:r>
              <a:rPr lang="en-US" altLang="ko-KR">
                <a:sym typeface="Wingdings" panose="05000000000000000000" pitchFamily="2" charset="2"/>
              </a:rPr>
              <a:t> lession7/fund_less7_exer1</a:t>
            </a:r>
          </a:p>
          <a:p>
            <a:pPr marL="342900" indent="-342900">
              <a:lnSpc>
                <a:spcPts val="31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1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100"/>
              </a:lnSpc>
              <a:buAutoNum type="arabicPeriod"/>
            </a:pPr>
            <a:r>
              <a:rPr lang="en-US" altLang="ko-KR"/>
              <a:t>stack size</a:t>
            </a:r>
            <a:r>
              <a:rPr lang="ko-KR" altLang="en-US"/>
              <a:t>와 두 개의 스레드의 우선 순의 정의 </a:t>
            </a:r>
            <a:r>
              <a:rPr lang="en-US" altLang="ko-KR">
                <a:sym typeface="Wingdings" panose="05000000000000000000" pitchFamily="2" charset="2"/>
              </a:rPr>
              <a:t> main.c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스택 크기는 항상 </a:t>
            </a:r>
            <a:r>
              <a:rPr lang="en-US" altLang="ko-KR">
                <a:sym typeface="Wingdings" panose="05000000000000000000" pitchFamily="2" charset="2"/>
              </a:rPr>
              <a:t>2</a:t>
            </a:r>
            <a:r>
              <a:rPr lang="ko-KR" altLang="en-US">
                <a:sym typeface="Wingdings" panose="05000000000000000000" pitchFamily="2" charset="2"/>
              </a:rPr>
              <a:t>의 거듭 제곱</a:t>
            </a:r>
            <a:r>
              <a:rPr lang="en-US" altLang="ko-KR">
                <a:sym typeface="Wingdings" panose="05000000000000000000" pitchFamily="2" charset="2"/>
              </a:rPr>
              <a:t>(512, 1024, 2048 ~) </a:t>
            </a:r>
            <a:r>
              <a:rPr lang="ko-KR" altLang="en-US">
                <a:sym typeface="Wingdings" panose="05000000000000000000" pitchFamily="2" charset="2"/>
              </a:rPr>
              <a:t>이어야 한다</a:t>
            </a: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1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1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1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1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1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Thread0</a:t>
            </a:r>
            <a:r>
              <a:rPr lang="ko-KR" altLang="en-US">
                <a:sym typeface="Wingdings" panose="05000000000000000000" pitchFamily="2" charset="2"/>
              </a:rPr>
              <a:t>과 </a:t>
            </a:r>
            <a:r>
              <a:rPr lang="en-US" altLang="ko-KR">
                <a:sym typeface="Wingdings" panose="05000000000000000000" pitchFamily="2" charset="2"/>
              </a:rPr>
              <a:t>Thread1 </a:t>
            </a:r>
            <a:r>
              <a:rPr lang="ko-KR" altLang="en-US">
                <a:sym typeface="Wingdings" panose="05000000000000000000" pitchFamily="2" charset="2"/>
              </a:rPr>
              <a:t>내부에 문자열 출력하는 코드 입력</a:t>
            </a: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2</a:t>
            </a:r>
            <a:r>
              <a:rPr lang="ko-KR" altLang="en-US">
                <a:sym typeface="Wingdings" panose="05000000000000000000" pitchFamily="2" charset="2"/>
              </a:rPr>
              <a:t>개의 스레드는 서로 종속성이 없고 </a:t>
            </a:r>
            <a:r>
              <a:rPr lang="en-US" altLang="ko-KR">
                <a:sym typeface="Wingdings" panose="05000000000000000000" pitchFamily="2" charset="2"/>
              </a:rPr>
              <a:t>yield, sleep</a:t>
            </a:r>
            <a:r>
              <a:rPr lang="ko-KR" altLang="en-US">
                <a:sym typeface="Wingdings" panose="05000000000000000000" pitchFamily="2" charset="2"/>
              </a:rPr>
              <a:t>이 없기 때문에 항상 </a:t>
            </a:r>
            <a:r>
              <a:rPr lang="en-US" altLang="ko-KR">
                <a:sym typeface="Wingdings" panose="05000000000000000000" pitchFamily="2" charset="2"/>
              </a:rPr>
              <a:t>CPU </a:t>
            </a:r>
            <a:r>
              <a:rPr lang="ko-KR" altLang="en-US">
                <a:sym typeface="Wingdings" panose="05000000000000000000" pitchFamily="2" charset="2"/>
              </a:rPr>
              <a:t>리소스를 놓고 경쟁하는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‘Runnable’ </a:t>
            </a:r>
            <a:r>
              <a:rPr lang="ko-KR" altLang="en-US">
                <a:sym typeface="Wingdings" panose="05000000000000000000" pitchFamily="2" charset="2"/>
              </a:rPr>
              <a:t>상태가 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12775" y="1137594"/>
            <a:ext cx="490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GitHub - NordicDeveloperAcademy/ncs-fund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323" y="2758406"/>
            <a:ext cx="9968089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2 - Define stack size and scheduling priority used by each thread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STACKSIZE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THREAD0_PRIORITY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THREAD1_PRIORITY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0330" y="4688876"/>
            <a:ext cx="423705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Hello, I am thread0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0330" y="5094952"/>
            <a:ext cx="423705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Hello, I am thread1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611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Exercise steps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9650399" cy="2428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/>
              <a:t>4. K_THREAD_DEFINE()</a:t>
            </a:r>
            <a:r>
              <a:rPr lang="ko-KR" altLang="en-US"/>
              <a:t>를 사용하여 두 개의 스레드를 정의하고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생성할 스레드 이름</a:t>
            </a:r>
            <a:r>
              <a:rPr lang="en-US" altLang="ko-KR"/>
              <a:t>, </a:t>
            </a:r>
            <a:r>
              <a:rPr lang="ko-KR" altLang="en-US"/>
              <a:t>스택 크기</a:t>
            </a:r>
            <a:r>
              <a:rPr lang="en-US" altLang="ko-KR"/>
              <a:t>, </a:t>
            </a:r>
            <a:r>
              <a:rPr lang="ko-KR" altLang="en-US"/>
              <a:t>스레드 진입 함수</a:t>
            </a:r>
            <a:r>
              <a:rPr lang="en-US" altLang="ko-KR"/>
              <a:t>, </a:t>
            </a:r>
            <a:r>
              <a:rPr lang="ko-KR" altLang="en-US"/>
              <a:t>시작시 스레드에 전달할 인수</a:t>
            </a:r>
            <a:r>
              <a:rPr lang="en-US" altLang="ko-KR"/>
              <a:t>(</a:t>
            </a:r>
            <a:r>
              <a:rPr lang="ko-KR" altLang="en-US"/>
              <a:t>최대 </a:t>
            </a:r>
            <a:r>
              <a:rPr lang="en-US" altLang="ko-KR"/>
              <a:t>3</a:t>
            </a:r>
            <a:r>
              <a:rPr lang="ko-KR" altLang="en-US"/>
              <a:t>개</a:t>
            </a:r>
            <a:r>
              <a:rPr lang="en-US" altLang="ko-KR"/>
              <a:t>),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스레드 우선 순위</a:t>
            </a:r>
            <a:r>
              <a:rPr lang="en-US" altLang="ko-KR"/>
              <a:t>, </a:t>
            </a:r>
            <a:r>
              <a:rPr lang="ko-KR" altLang="en-US"/>
              <a:t>선택적 스레드 옵션</a:t>
            </a:r>
            <a:r>
              <a:rPr lang="en-US" altLang="ko-KR"/>
              <a:t>, </a:t>
            </a:r>
            <a:r>
              <a:rPr lang="ko-KR" altLang="en-US"/>
              <a:t>스케줄링 예약 지연을 매개변수로 전달한다</a:t>
            </a:r>
            <a:r>
              <a:rPr lang="en-US" altLang="ko-KR"/>
              <a:t>.</a:t>
            </a:r>
          </a:p>
          <a:p>
            <a:pPr>
              <a:lnSpc>
                <a:spcPts val="3100"/>
              </a:lnSpc>
            </a:pPr>
            <a:endParaRPr lang="en-US" altLang="ko-KR"/>
          </a:p>
          <a:p>
            <a:pPr>
              <a:lnSpc>
                <a:spcPts val="3100"/>
              </a:lnSpc>
            </a:pPr>
            <a:endParaRPr lang="en-US" altLang="ko-KR"/>
          </a:p>
          <a:p>
            <a:pPr>
              <a:lnSpc>
                <a:spcPts val="3100"/>
              </a:lnSpc>
            </a:pP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460375" y="2166519"/>
            <a:ext cx="1159615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4 - Define and initialize the two threads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K_THREAD_DEFINE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thread0_id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STACKSIZE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thread0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THREAD0_PRIORITY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K_THREAD_DEFINE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thread1_id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STACKSIZE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thread1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THREAD1_PRIORITY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68851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Exercise steps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3869970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/>
              <a:t>5. Add</a:t>
            </a:r>
            <a:r>
              <a:rPr lang="ko-KR" altLang="en-US"/>
              <a:t> </a:t>
            </a:r>
            <a:r>
              <a:rPr lang="en-US" altLang="ko-KR"/>
              <a:t>build</a:t>
            </a:r>
            <a:r>
              <a:rPr lang="ko-KR" altLang="en-US"/>
              <a:t> </a:t>
            </a:r>
            <a:r>
              <a:rPr lang="en-US" altLang="ko-KR"/>
              <a:t>configuration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flash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346246"/>
            <a:ext cx="5067178" cy="34234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096000" y="1346246"/>
            <a:ext cx="5743880" cy="2354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 </a:t>
            </a:r>
            <a:r>
              <a:rPr lang="en-US" altLang="ko-KR"/>
              <a:t>0 </a:t>
            </a:r>
            <a:r>
              <a:rPr lang="ko-KR" altLang="en-US"/>
              <a:t>만 실행됨</a:t>
            </a: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두 스레드가 동일한 매개 변수와 동일 우선 순위로 </a:t>
            </a:r>
            <a:br>
              <a:rPr lang="en-US" altLang="ko-KR"/>
            </a:br>
            <a:r>
              <a:rPr lang="ko-KR" altLang="en-US"/>
              <a:t>만들어졌음에도 </a:t>
            </a:r>
            <a:r>
              <a:rPr lang="en-US" altLang="ko-KR"/>
              <a:t>0</a:t>
            </a:r>
            <a:r>
              <a:rPr lang="ko-KR" altLang="en-US"/>
              <a:t>이 독점하고 있다</a:t>
            </a: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두 번째 스레드는 굶주리고 있는데 이는</a:t>
            </a:r>
            <a:br>
              <a:rPr lang="en-US" altLang="ko-KR"/>
            </a:br>
            <a:r>
              <a:rPr lang="ko-KR" altLang="en-US"/>
              <a:t>스레드 </a:t>
            </a:r>
            <a:r>
              <a:rPr lang="en-US" altLang="ko-KR"/>
              <a:t>0 </a:t>
            </a:r>
            <a:r>
              <a:rPr lang="ko-KR" altLang="en-US"/>
              <a:t>이 결코 양보하지 않거나 </a:t>
            </a:r>
            <a:br>
              <a:rPr lang="en-US" altLang="ko-KR"/>
            </a:br>
            <a:r>
              <a:rPr lang="en-US" altLang="ko-KR"/>
              <a:t>sleep </a:t>
            </a:r>
            <a:r>
              <a:rPr lang="ko-KR" altLang="en-US"/>
              <a:t>하지 않아서 발생한 문제이다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571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1719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ko-KR" altLang="en-US" sz="4000" b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개발 환경 구축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E527E-B0CB-4F44-A8C4-E0EE01F20B7B}"/>
              </a:ext>
            </a:extLst>
          </p:cNvPr>
          <p:cNvSpPr txBox="1"/>
          <p:nvPr/>
        </p:nvSpPr>
        <p:spPr>
          <a:xfrm>
            <a:off x="3523488" y="2024480"/>
            <a:ext cx="4429418" cy="280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한컴 고딕" panose="02000500000000000000" pitchFamily="2" charset="-127"/>
                <a:ea typeface="한컴 고딕" panose="02000500000000000000" pitchFamily="2" charset="-127"/>
              </a:rPr>
              <a:t>코딩 및 빌드 </a:t>
            </a:r>
            <a:r>
              <a:rPr lang="en-US" altLang="ko-KR" sz="24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4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>
                <a:latin typeface="한컴 고딕" panose="02000500000000000000" pitchFamily="2" charset="-127"/>
                <a:ea typeface="한컴 고딕" panose="02000500000000000000" pitchFamily="2" charset="-127"/>
              </a:rPr>
              <a:t>VS Code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한컴 고딕" panose="02000500000000000000" pitchFamily="2" charset="-127"/>
                <a:ea typeface="한컴 고딕" panose="02000500000000000000" pitchFamily="2" charset="-127"/>
              </a:rPr>
              <a:t>nRF52 </a:t>
            </a:r>
            <a:r>
              <a:rPr lang="ko-KR" altLang="en-US" sz="2400">
                <a:latin typeface="한컴 고딕" panose="02000500000000000000" pitchFamily="2" charset="-127"/>
                <a:ea typeface="한컴 고딕" panose="02000500000000000000" pitchFamily="2" charset="-127"/>
              </a:rPr>
              <a:t>개발 </a:t>
            </a:r>
            <a:br>
              <a:rPr lang="en-US" altLang="ko-KR" sz="24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2400">
                <a:latin typeface="한컴 고딕" panose="02000500000000000000" pitchFamily="2" charset="-127"/>
                <a:ea typeface="한컴 고딕" panose="02000500000000000000" pitchFamily="2" charset="-127"/>
              </a:rPr>
              <a:t> - nRF Command Line Tools</a:t>
            </a:r>
            <a:br>
              <a:rPr lang="en-US" altLang="ko-KR" sz="24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2400">
                <a:latin typeface="한컴 고딕" panose="02000500000000000000" pitchFamily="2" charset="-127"/>
                <a:ea typeface="한컴 고딕" panose="02000500000000000000" pitchFamily="2" charset="-127"/>
              </a:rPr>
              <a:t> - nRF Connect for Desktop </a:t>
            </a:r>
            <a:endParaRPr lang="ko-KR" altLang="en-US" sz="24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88600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Exercise steps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Thread yielding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0769230" cy="4416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문제를 해결하기 위해 </a:t>
            </a:r>
            <a:r>
              <a:rPr lang="en-US" altLang="ko-KR"/>
              <a:t>thread0</a:t>
            </a:r>
            <a:r>
              <a:rPr lang="ko-KR" altLang="en-US"/>
              <a:t>이 자발적으로 </a:t>
            </a:r>
            <a:r>
              <a:rPr lang="en-US" altLang="ko-KR"/>
              <a:t>k_yield()</a:t>
            </a:r>
            <a:r>
              <a:rPr lang="ko-KR" altLang="en-US"/>
              <a:t>함수를 사용하여 양보하도록 만들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k_yield()</a:t>
            </a:r>
            <a:r>
              <a:rPr lang="ko-KR" altLang="en-US"/>
              <a:t>는 현재 스레드가 같거나 더 높은 우선 순위의 다른 스레드에게 실행을 양보한다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해당 목록에 동일하거나 더 높은 우선 순위 스레드가 없으면 스레드가 다시 실행된다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이때 현재 스레드는 </a:t>
            </a:r>
            <a:r>
              <a:rPr lang="en-US" altLang="ko-KR"/>
              <a:t>“Runable”(</a:t>
            </a:r>
            <a:r>
              <a:rPr lang="ko-KR" altLang="en-US"/>
              <a:t>실행가능</a:t>
            </a:r>
            <a:r>
              <a:rPr lang="en-US" altLang="ko-KR"/>
              <a:t>) </a:t>
            </a:r>
            <a:r>
              <a:rPr lang="ko-KR" altLang="en-US"/>
              <a:t>상태가 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“Runable” </a:t>
            </a:r>
            <a:r>
              <a:rPr lang="ko-KR" altLang="en-US"/>
              <a:t>상태의 스레드 목록 끝으로 이동한다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만약 동일하거나 더 높은 우선 순위를 가진 다른 스레드가 이 목록에 없을 경우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해당 스레드는 즉시 다시 실행된다</a:t>
            </a:r>
            <a:r>
              <a:rPr lang="en-US" altLang="ko-KR"/>
              <a:t>. </a:t>
            </a:r>
          </a:p>
          <a:p>
            <a:pPr marL="285750" indent="-285750" algn="just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더 낮은 우선 순위를 가진 스레드에게 실행 기회를 주기 위해서는 현재 스레드를 </a:t>
            </a:r>
            <a:br>
              <a:rPr lang="en-US" altLang="ko-KR"/>
            </a:br>
            <a:r>
              <a:rPr lang="en-US" altLang="ko-KR"/>
              <a:t>“Non-runnable” </a:t>
            </a:r>
            <a:r>
              <a:rPr lang="ko-KR" altLang="en-US"/>
              <a:t>상태로 전환해야 한다</a:t>
            </a:r>
            <a:r>
              <a:rPr lang="en-US" altLang="ko-KR"/>
              <a:t>.  k_sleep()</a:t>
            </a:r>
            <a:r>
              <a:rPr lang="ko-KR" altLang="en-US"/>
              <a:t>를 사용하여 수행할 수 있다</a:t>
            </a:r>
            <a:r>
              <a:rPr lang="en-US" altLang="ko-KR"/>
              <a:t>. </a:t>
            </a:r>
            <a:endParaRPr lang="ko-KR" altLang="en-US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16992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Exercise steps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Thread yielding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348999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/>
              <a:t>6. thread0 </a:t>
            </a:r>
            <a:r>
              <a:rPr lang="ko-KR" altLang="en-US"/>
              <a:t>함수에 </a:t>
            </a:r>
            <a:r>
              <a:rPr lang="en-US" altLang="ko-KR"/>
              <a:t>k_yield() </a:t>
            </a:r>
            <a:r>
              <a:rPr lang="ko-KR" altLang="en-US"/>
              <a:t>추가</a:t>
            </a: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12775" y="1369756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6 - Make the thread yield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k_yield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3225617"/>
            <a:ext cx="2214807" cy="29710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975" y="2245686"/>
            <a:ext cx="5681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7. build &amp; flash </a:t>
            </a:r>
          </a:p>
          <a:p>
            <a:pPr marL="541338" indent="-269875">
              <a:buFont typeface="Arial" panose="020B0604020202020204" pitchFamily="34" charset="0"/>
              <a:buChar char="•"/>
            </a:pPr>
            <a:r>
              <a:rPr lang="ko-KR" altLang="en-US"/>
              <a:t>스레드 </a:t>
            </a:r>
            <a:r>
              <a:rPr lang="en-US" altLang="ko-KR"/>
              <a:t>0 </a:t>
            </a:r>
            <a:r>
              <a:rPr lang="ko-KR" altLang="en-US"/>
              <a:t>한번</a:t>
            </a:r>
            <a:r>
              <a:rPr lang="en-US" altLang="ko-KR"/>
              <a:t> </a:t>
            </a:r>
            <a:r>
              <a:rPr lang="ko-KR" altLang="en-US"/>
              <a:t>만 실행됨</a:t>
            </a:r>
            <a:endParaRPr lang="en-US" altLang="ko-KR"/>
          </a:p>
          <a:p>
            <a:pPr marL="541338" indent="-269875">
              <a:buFont typeface="Arial" panose="020B0604020202020204" pitchFamily="34" charset="0"/>
              <a:buChar char="•"/>
            </a:pPr>
            <a:r>
              <a:rPr lang="ko-KR" altLang="en-US"/>
              <a:t>스레드 </a:t>
            </a:r>
            <a:r>
              <a:rPr lang="en-US" altLang="ko-KR"/>
              <a:t>1</a:t>
            </a:r>
            <a:r>
              <a:rPr lang="ko-KR" altLang="en-US"/>
              <a:t>이 독점하여 스레드 </a:t>
            </a:r>
            <a:r>
              <a:rPr lang="en-US" altLang="ko-KR"/>
              <a:t>0</a:t>
            </a:r>
            <a:r>
              <a:rPr lang="ko-KR" altLang="en-US"/>
              <a:t>이 굶주리게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545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Exercise steps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Thread yielding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4546373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/>
              <a:t>8. thread1 </a:t>
            </a:r>
            <a:r>
              <a:rPr lang="ko-KR" altLang="en-US"/>
              <a:t>함수에도 </a:t>
            </a:r>
            <a:r>
              <a:rPr lang="en-US" altLang="ko-KR"/>
              <a:t>k_yield() </a:t>
            </a:r>
            <a:r>
              <a:rPr lang="ko-KR" altLang="en-US"/>
              <a:t>추가해 보자</a:t>
            </a:r>
            <a:r>
              <a:rPr lang="en-US" altLang="ko-KR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25" y="1151177"/>
            <a:ext cx="2994049" cy="30482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69" y="1246588"/>
            <a:ext cx="6950042" cy="4511431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455046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Exercise steps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Thread yielding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EB290-0E80-4132-AB5F-A4A67FDFF918}"/>
              </a:ext>
            </a:extLst>
          </p:cNvPr>
          <p:cNvSpPr txBox="1"/>
          <p:nvPr/>
        </p:nvSpPr>
        <p:spPr>
          <a:xfrm>
            <a:off x="307975" y="661299"/>
            <a:ext cx="11743921" cy="481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이제 두 스레드가 모두 메시지를 출력한 후 </a:t>
            </a:r>
            <a:r>
              <a:rPr lang="en-US" altLang="ko-KR"/>
              <a:t>yield</a:t>
            </a:r>
            <a:r>
              <a:rPr lang="ko-KR" altLang="en-US"/>
              <a:t>를 호출하므로</a:t>
            </a:r>
            <a:r>
              <a:rPr lang="en-US" altLang="ko-KR"/>
              <a:t>, </a:t>
            </a:r>
            <a:r>
              <a:rPr lang="ko-KR" altLang="en-US"/>
              <a:t>스케줄러가 각 스레드 실행 사이에</a:t>
            </a:r>
            <a:br>
              <a:rPr lang="en-US" altLang="ko-KR"/>
            </a:br>
            <a:r>
              <a:rPr lang="ko-KR" altLang="en-US"/>
              <a:t>개입하여 실행 가능한 스레드가 </a:t>
            </a:r>
            <a:r>
              <a:rPr lang="en-US" altLang="ko-KR"/>
              <a:t>Queue</a:t>
            </a:r>
            <a:r>
              <a:rPr lang="ko-KR" altLang="en-US"/>
              <a:t>에 있는지 평가한다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두 스레드가 동일한 우선순위를 가지므로</a:t>
            </a:r>
            <a:r>
              <a:rPr lang="en-US" altLang="ko-KR"/>
              <a:t>, </a:t>
            </a:r>
            <a:r>
              <a:rPr lang="ko-KR" altLang="en-US"/>
              <a:t>스케줄러는 항상 다른 스레드를 다음 실행 스레도로 선택하게 되어</a:t>
            </a:r>
            <a:br>
              <a:rPr lang="en-US" altLang="ko-KR"/>
            </a:br>
            <a:r>
              <a:rPr lang="ko-KR" altLang="en-US"/>
              <a:t>두 스레드가 번갈아 실행되는 결과가 나타난다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방실의 단점은 이렇게 자주 </a:t>
            </a:r>
            <a:r>
              <a:rPr lang="en-US" altLang="ko-KR"/>
              <a:t>yield</a:t>
            </a:r>
            <a:r>
              <a:rPr lang="ko-KR" altLang="en-US"/>
              <a:t>를 호출하고 </a:t>
            </a:r>
            <a:br>
              <a:rPr lang="en-US" altLang="ko-KR"/>
            </a:br>
            <a:r>
              <a:rPr lang="ko-KR" altLang="en-US"/>
              <a:t>스케줄러를 작동시키는 것이 </a:t>
            </a:r>
            <a:r>
              <a:rPr lang="en-US" altLang="ko-KR"/>
              <a:t>CPU </a:t>
            </a:r>
            <a:r>
              <a:rPr lang="ko-KR" altLang="en-US"/>
              <a:t>시간을 소모한다는 점이다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k_yield() </a:t>
            </a:r>
            <a:r>
              <a:rPr lang="ko-KR" altLang="en-US"/>
              <a:t>함수가 호출될 때만다 스케줄러는 커널 리소스의 관리 작업</a:t>
            </a:r>
            <a:r>
              <a:rPr lang="en-US" altLang="ko-KR"/>
              <a:t>(book-keeping)</a:t>
            </a:r>
            <a:r>
              <a:rPr lang="ko-KR" altLang="en-US"/>
              <a:t>을 수행하므로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CPU </a:t>
            </a:r>
            <a:r>
              <a:rPr lang="ko-KR" altLang="en-US"/>
              <a:t>시간을 사용하며</a:t>
            </a:r>
            <a:r>
              <a:rPr lang="en-US" altLang="ko-KR"/>
              <a:t>, </a:t>
            </a:r>
            <a:r>
              <a:rPr lang="ko-KR" altLang="en-US"/>
              <a:t>이는 결국 전력 소모로 이어진다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효율적인 시스템 설계란 스케줄러가 최소한의 </a:t>
            </a:r>
            <a:r>
              <a:rPr lang="en-US" altLang="ko-KR"/>
              <a:t>CPU </a:t>
            </a:r>
            <a:r>
              <a:rPr lang="ko-KR" altLang="en-US"/>
              <a:t>시간을 사용하도록 스레드를 설계하는 것을 의미한다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올바른 우선 순위를 부여하고 다른 스레드에 대해 적절히 양보</a:t>
            </a:r>
            <a:r>
              <a:rPr lang="en-US" altLang="ko-KR"/>
              <a:t>/</a:t>
            </a:r>
            <a:r>
              <a:rPr lang="ko-KR" altLang="en-US"/>
              <a:t>슬립</a:t>
            </a:r>
            <a:r>
              <a:rPr lang="en-US" altLang="ko-KR"/>
              <a:t>/</a:t>
            </a:r>
            <a:r>
              <a:rPr lang="ko-KR" altLang="en-US"/>
              <a:t>대기하는 스레드를 설계하는 것이</a:t>
            </a:r>
            <a:br>
              <a:rPr lang="en-US" altLang="ko-KR"/>
            </a:br>
            <a:r>
              <a:rPr lang="ko-KR" altLang="en-US"/>
              <a:t>중요하다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442679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Thread sleeping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EB290-0E80-4132-AB5F-A4A67FDFF918}"/>
              </a:ext>
            </a:extLst>
          </p:cNvPr>
          <p:cNvSpPr txBox="1"/>
          <p:nvPr/>
        </p:nvSpPr>
        <p:spPr>
          <a:xfrm>
            <a:off x="307975" y="661299"/>
            <a:ext cx="11360802" cy="3223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print()</a:t>
            </a:r>
            <a:r>
              <a:rPr lang="ko-KR" altLang="en-US"/>
              <a:t>는 중요하지 않은 작업이므로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스레드가 출력을 덜 빈번하게 수행하는 것이 허용된다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따라서</a:t>
            </a:r>
            <a:r>
              <a:rPr lang="en-US" altLang="ko-KR"/>
              <a:t>, yield</a:t>
            </a:r>
            <a:r>
              <a:rPr lang="ko-KR" altLang="en-US"/>
              <a:t>를 호출하는 대신 스레드가 </a:t>
            </a:r>
            <a:r>
              <a:rPr lang="en-US" altLang="ko-KR"/>
              <a:t>sleep </a:t>
            </a:r>
            <a:r>
              <a:rPr lang="ko-KR" altLang="en-US"/>
              <a:t>상태로 전환되는 것이 더 나은 선택일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sleep </a:t>
            </a:r>
            <a:r>
              <a:rPr lang="ko-KR" altLang="en-US"/>
              <a:t>상태에서는 스레드가 </a:t>
            </a:r>
            <a:r>
              <a:rPr lang="en-US" altLang="ko-KR"/>
              <a:t>“Non-runnable“ </a:t>
            </a:r>
            <a:r>
              <a:rPr lang="ko-KR" altLang="en-US"/>
              <a:t>상태로 전환되며 처리 작업을 거의 수행하지 않는다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k_sleep() </a:t>
            </a:r>
            <a:r>
              <a:rPr lang="ko-KR" altLang="en-US"/>
              <a:t>또는 </a:t>
            </a:r>
            <a:r>
              <a:rPr lang="en-US" altLang="ko-KR"/>
              <a:t>k_msleep() </a:t>
            </a:r>
            <a:r>
              <a:rPr lang="ko-KR" altLang="en-US"/>
              <a:t>함수를 사용하여 구현할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k_sleep()</a:t>
            </a:r>
            <a:r>
              <a:rPr lang="ko-KR" altLang="en-US"/>
              <a:t>은 매크로 </a:t>
            </a:r>
            <a:r>
              <a:rPr lang="en-US" altLang="ko-KR"/>
              <a:t>K_MSEC() </a:t>
            </a:r>
            <a:r>
              <a:rPr lang="ko-KR" altLang="en-US"/>
              <a:t>등을 사용하여 생성할 수 있는 </a:t>
            </a:r>
            <a:r>
              <a:rPr lang="en-US" altLang="ko-KR"/>
              <a:t>k_timeout_t </a:t>
            </a:r>
            <a:r>
              <a:rPr lang="ko-KR" altLang="en-US"/>
              <a:t>타입의 매개변수를 필요로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더 간단하게 사용할 수 있도록 </a:t>
            </a:r>
            <a:r>
              <a:rPr lang="en-US" altLang="ko-KR"/>
              <a:t>k_sleep()</a:t>
            </a:r>
            <a:r>
              <a:rPr lang="ko-KR" altLang="en-US"/>
              <a:t>의 파생 함수인 </a:t>
            </a:r>
            <a:r>
              <a:rPr lang="en-US" altLang="ko-KR"/>
              <a:t>k_msleep(), k_usleep() </a:t>
            </a:r>
            <a:r>
              <a:rPr lang="ko-KR" altLang="en-US"/>
              <a:t>이 제공된다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202289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Thread sleeping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EB290-0E80-4132-AB5F-A4A67FDFF918}"/>
              </a:ext>
            </a:extLst>
          </p:cNvPr>
          <p:cNvSpPr txBox="1"/>
          <p:nvPr/>
        </p:nvSpPr>
        <p:spPr>
          <a:xfrm>
            <a:off x="307975" y="661299"/>
            <a:ext cx="559640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/>
              <a:t>9. k_yield() </a:t>
            </a:r>
            <a:r>
              <a:rPr lang="ko-KR" altLang="en-US"/>
              <a:t>함수를 </a:t>
            </a:r>
            <a:r>
              <a:rPr lang="en-US" altLang="ko-KR"/>
              <a:t>k_msleep(5) </a:t>
            </a:r>
            <a:r>
              <a:rPr lang="ko-KR" altLang="en-US"/>
              <a:t>함수로 바꾸어 보자</a:t>
            </a:r>
            <a:r>
              <a:rPr lang="en-US" altLang="ko-KR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7CA416-0CD2-4485-A2CB-5FA5ADDBD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246588"/>
            <a:ext cx="3230177" cy="24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6789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1 –  Thread sleeping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EB290-0E80-4132-AB5F-A4A67FDFF918}"/>
              </a:ext>
            </a:extLst>
          </p:cNvPr>
          <p:cNvSpPr txBox="1"/>
          <p:nvPr/>
        </p:nvSpPr>
        <p:spPr>
          <a:xfrm>
            <a:off x="307975" y="661299"/>
            <a:ext cx="11360802" cy="163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출력은 스레드가 </a:t>
            </a:r>
            <a:r>
              <a:rPr lang="en-US" altLang="ko-KR"/>
              <a:t>k_yield()</a:t>
            </a:r>
            <a:r>
              <a:rPr lang="ko-KR" altLang="en-US"/>
              <a:t>를 사용할 때와 동일하게 보이지만</a:t>
            </a:r>
            <a:r>
              <a:rPr lang="en-US" altLang="ko-KR"/>
              <a:t>, </a:t>
            </a:r>
            <a:r>
              <a:rPr lang="ko-KR" altLang="en-US"/>
              <a:t>여기에는 중요한 차이가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스레드가 출력 빈도를 줄이면서 스케줄러 호출도 줄어들었다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아래 </a:t>
            </a:r>
            <a:r>
              <a:rPr lang="en-US" altLang="ko-KR"/>
              <a:t>time sequence graph</a:t>
            </a:r>
            <a:r>
              <a:rPr lang="ko-KR" altLang="en-US"/>
              <a:t>를 보면 시스템이 저전력 상태로 전환할 수 있는 유휴 기간을 확인할 수 있다</a:t>
            </a:r>
            <a:r>
              <a:rPr lang="en-US" altLang="ko-KR"/>
              <a:t>.  </a:t>
            </a:r>
          </a:p>
          <a:p>
            <a:pPr>
              <a:lnSpc>
                <a:spcPts val="3100"/>
              </a:lnSpc>
            </a:pP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DB39A6-661B-428A-B15A-39D583AA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2" y="2628310"/>
            <a:ext cx="7306695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1289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k_yield() Vs. k_sleep()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5028256" y="2411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EB290-0E80-4132-AB5F-A4A67FDFF918}"/>
              </a:ext>
            </a:extLst>
          </p:cNvPr>
          <p:cNvSpPr txBox="1"/>
          <p:nvPr/>
        </p:nvSpPr>
        <p:spPr>
          <a:xfrm>
            <a:off x="307975" y="661299"/>
            <a:ext cx="11556369" cy="5211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k_yield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스레드 상태를 </a:t>
            </a:r>
            <a:r>
              <a:rPr lang="en-US" altLang="ko-KR"/>
              <a:t>“Running”(</a:t>
            </a:r>
            <a:r>
              <a:rPr lang="ko-KR" altLang="en-US"/>
              <a:t>실행중</a:t>
            </a:r>
            <a:r>
              <a:rPr lang="en-US" altLang="ko-KR"/>
              <a:t>)</a:t>
            </a:r>
            <a:r>
              <a:rPr lang="ko-KR" altLang="en-US"/>
              <a:t>에서 </a:t>
            </a:r>
            <a:r>
              <a:rPr lang="en-US" altLang="ko-KR"/>
              <a:t>“Runable”(</a:t>
            </a:r>
            <a:r>
              <a:rPr lang="ko-KR" altLang="en-US"/>
              <a:t>실행가능</a:t>
            </a:r>
            <a:r>
              <a:rPr lang="en-US" altLang="ko-KR"/>
              <a:t>) </a:t>
            </a:r>
            <a:r>
              <a:rPr lang="ko-KR" altLang="en-US"/>
              <a:t>상태로 변경한다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이는 다음 스케줄링 지점에서 </a:t>
            </a:r>
            <a:r>
              <a:rPr lang="en-US" altLang="ko-KR"/>
              <a:t>yield</a:t>
            </a:r>
            <a:r>
              <a:rPr lang="ko-KR" altLang="en-US"/>
              <a:t>한 스레드가 여전히 스케줄러의 활성 스레드</a:t>
            </a:r>
            <a:r>
              <a:rPr lang="en-US" altLang="ko-KR"/>
              <a:t>(“Running”)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선정 알고리즘에서 후보로 남아 있다는 것을 의미한다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 결과적으로</a:t>
            </a:r>
            <a:r>
              <a:rPr lang="en-US" altLang="ko-KR"/>
              <a:t>, </a:t>
            </a:r>
            <a:r>
              <a:rPr lang="ko-KR" altLang="en-US"/>
              <a:t>스레드가 </a:t>
            </a:r>
            <a:r>
              <a:rPr lang="en-US" altLang="ko-KR"/>
              <a:t>yield</a:t>
            </a:r>
            <a:r>
              <a:rPr lang="ko-KR" altLang="en-US"/>
              <a:t>를 호출한 후에는 스케줄러가 선택할 수 있는 실행 가능한 스레드가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큐에 적어도 하나 이상 존재하게 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k_sleep</a:t>
            </a:r>
            <a:br>
              <a:rPr lang="en-US" altLang="ko-KR"/>
            </a:br>
            <a:r>
              <a:rPr lang="en-US" altLang="ko-KR"/>
              <a:t>-</a:t>
            </a:r>
            <a:r>
              <a:rPr lang="ko-KR" altLang="en-US"/>
              <a:t> 스레드 상태를 타임아웃이 끝날 때까지 </a:t>
            </a:r>
            <a:r>
              <a:rPr lang="en-US" altLang="ko-KR"/>
              <a:t>“Running”</a:t>
            </a:r>
            <a:r>
              <a:rPr lang="ko-KR" altLang="en-US"/>
              <a:t>에서 </a:t>
            </a:r>
            <a:r>
              <a:rPr lang="en-US" altLang="ko-KR"/>
              <a:t>“Non-runnable”(</a:t>
            </a:r>
            <a:r>
              <a:rPr lang="ko-KR" altLang="en-US"/>
              <a:t>실행불가</a:t>
            </a:r>
            <a:r>
              <a:rPr lang="en-US" altLang="ko-KR"/>
              <a:t>)</a:t>
            </a:r>
            <a:r>
              <a:rPr lang="ko-KR" altLang="en-US"/>
              <a:t>로 변경한 후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타임 아웃이 지나면 </a:t>
            </a:r>
            <a:r>
              <a:rPr lang="en-US" altLang="ko-KR"/>
              <a:t>“Runable” </a:t>
            </a:r>
            <a:r>
              <a:rPr lang="ko-KR" altLang="en-US"/>
              <a:t>상태로 전환된다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이는 타임아웃 시간이 지날 때까지 해당 스레드가 스케줄러의 알고리즘에서 후보로 고려되지 않음을 의미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따라서 지연을 추가하려는 경우에는 </a:t>
            </a:r>
            <a:r>
              <a:rPr lang="en-US" altLang="ko-KR"/>
              <a:t>k_sleep()</a:t>
            </a:r>
            <a:r>
              <a:rPr lang="ko-KR" altLang="en-US"/>
              <a:t>가 더 적합하며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단순히 </a:t>
            </a:r>
            <a:r>
              <a:rPr lang="en-US" altLang="ko-KR"/>
              <a:t>yield</a:t>
            </a:r>
            <a:r>
              <a:rPr lang="ko-KR" altLang="en-US"/>
              <a:t>를 호출하는 데는 적합하지 않다</a:t>
            </a:r>
            <a:r>
              <a:rPr lang="en-US" altLang="ko-KR"/>
              <a:t>. </a:t>
            </a:r>
          </a:p>
          <a:p>
            <a:pPr>
              <a:lnSpc>
                <a:spcPts val="31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76530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0310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5400" b="1">
                <a:solidFill>
                  <a:schemeClr val="tx1"/>
                </a:solidFill>
              </a:rPr>
              <a:t>Excecise 2 :  </a:t>
            </a:r>
            <a:r>
              <a:rPr lang="en-US" altLang="ko-KR" sz="5400" b="1">
                <a:solidFill>
                  <a:schemeClr val="tx1"/>
                </a:solidFill>
                <a:sym typeface="Wingdings" panose="05000000000000000000" pitchFamily="2" charset="2"/>
              </a:rPr>
              <a:t>Time slicing</a:t>
            </a:r>
            <a:endParaRPr lang="en-US" altLang="ko-KR" sz="54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5155" y="2277932"/>
            <a:ext cx="11788805" cy="203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ko-KR" altLang="en-US"/>
              <a:t>동일한 우선 순위를 가진 스레드 사이에서 완벽한 </a:t>
            </a:r>
            <a:r>
              <a:rPr lang="en-US" altLang="ko-KR"/>
              <a:t>yield </a:t>
            </a:r>
            <a:r>
              <a:rPr lang="ko-KR" altLang="en-US"/>
              <a:t>로직을 만드는 것에 대해 </a:t>
            </a:r>
            <a:br>
              <a:rPr lang="en-US" altLang="ko-KR"/>
            </a:br>
            <a:r>
              <a:rPr lang="ko-KR" altLang="en-US"/>
              <a:t>고민하고 싶지 않다면</a:t>
            </a:r>
            <a:r>
              <a:rPr lang="en-US" altLang="ko-KR"/>
              <a:t>, time slicing</a:t>
            </a:r>
            <a:r>
              <a:rPr lang="ko-KR" altLang="en-US"/>
              <a:t>을 활성화할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이번 연습에서는 </a:t>
            </a:r>
            <a:r>
              <a:rPr lang="en-US" altLang="ko-KR"/>
              <a:t>time slicing</a:t>
            </a:r>
            <a:r>
              <a:rPr lang="ko-KR" altLang="en-US"/>
              <a:t>에 대해 자세히 살펴보고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이것이 동일한 우선 순위 및 다른 우선 순위를 가진 스레드 간의 상호 작용에 어떤 영향을 미치는지 알아보자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32028-56DA-4133-A08E-7C7FC1EC15C9}"/>
              </a:ext>
            </a:extLst>
          </p:cNvPr>
          <p:cNvSpPr/>
          <p:nvPr/>
        </p:nvSpPr>
        <p:spPr>
          <a:xfrm>
            <a:off x="0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2 -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810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2  :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Time slicing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463780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/>
              <a:t>1.  Open an existing application :  l7/l7_e2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9345" y="1336907"/>
            <a:ext cx="508825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main.c </a:t>
            </a:r>
            <a:r>
              <a:rPr lang="ko-KR" altLang="en-US"/>
              <a:t>를 보면 스레드 실행 함수에 </a:t>
            </a:r>
            <a:br>
              <a:rPr lang="en-US" altLang="ko-KR"/>
            </a:br>
            <a:r>
              <a:rPr lang="en-US" altLang="ko-KR"/>
              <a:t>sleep</a:t>
            </a:r>
            <a:r>
              <a:rPr lang="ko-KR" altLang="en-US"/>
              <a:t>이나 </a:t>
            </a:r>
            <a:r>
              <a:rPr lang="en-US" altLang="ko-KR"/>
              <a:t>yield</a:t>
            </a:r>
            <a:r>
              <a:rPr lang="ko-KR" altLang="en-US"/>
              <a:t>가 없다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실행을 하게 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첫 번째 시작한 스레드가 다른 스레드를 </a:t>
            </a:r>
            <a:br>
              <a:rPr lang="en-US" altLang="ko-KR"/>
            </a:br>
            <a:r>
              <a:rPr lang="ko-KR" altLang="en-US"/>
              <a:t>무한히 차단하게 된다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k_busy_wait()</a:t>
            </a:r>
            <a:r>
              <a:rPr lang="ko-KR" altLang="en-US"/>
              <a:t>를 추가한 이유는 </a:t>
            </a:r>
            <a:br>
              <a:rPr lang="en-US" altLang="ko-KR"/>
            </a:br>
            <a:r>
              <a:rPr lang="ko-KR" altLang="en-US"/>
              <a:t>터미널로 로그가 넘쳐나는 것을 방지하기</a:t>
            </a:r>
            <a:br>
              <a:rPr lang="en-US" altLang="ko-KR"/>
            </a:br>
            <a:r>
              <a:rPr lang="ko-KR" altLang="en-US"/>
              <a:t>위한 것으로 현재 스레드가 지정된 시간동안</a:t>
            </a:r>
            <a:br>
              <a:rPr lang="en-US" altLang="ko-KR"/>
            </a:br>
            <a:r>
              <a:rPr lang="ko-KR" altLang="en-US"/>
              <a:t>마이크로 초 단위로 아무 작업도 하지 않는</a:t>
            </a:r>
            <a:br>
              <a:rPr lang="en-US" altLang="ko-KR"/>
            </a:br>
            <a:r>
              <a:rPr lang="ko-KR" altLang="en-US"/>
              <a:t>루프를 실행하게 된다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이 함수는 디버깅 용도로만 사용하여야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653F46-06E1-4B3B-9B0E-EC8CC4DAC88B}"/>
              </a:ext>
            </a:extLst>
          </p:cNvPr>
          <p:cNvSpPr/>
          <p:nvPr/>
        </p:nvSpPr>
        <p:spPr>
          <a:xfrm>
            <a:off x="612775" y="1212920"/>
            <a:ext cx="6096000" cy="39703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thread0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"Hello, I am thread0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k_busy_wait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1000000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thread1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"Hello, I am thread1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k_busy_wait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1000000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F2C697-FD6B-4631-88C4-5D348C25C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810" y="4558667"/>
            <a:ext cx="2603657" cy="2299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C143C3-FC4B-4AAB-8F2B-C83484789A84}"/>
              </a:ext>
            </a:extLst>
          </p:cNvPr>
          <p:cNvSpPr txBox="1"/>
          <p:nvPr/>
        </p:nvSpPr>
        <p:spPr>
          <a:xfrm>
            <a:off x="278802" y="5487920"/>
            <a:ext cx="3788217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/>
              <a:t>2. Add</a:t>
            </a:r>
            <a:r>
              <a:rPr lang="ko-KR" altLang="en-US"/>
              <a:t> </a:t>
            </a:r>
            <a:r>
              <a:rPr lang="en-US" altLang="ko-KR"/>
              <a:t>build</a:t>
            </a:r>
            <a:r>
              <a:rPr lang="ko-KR" altLang="en-US"/>
              <a:t> </a:t>
            </a:r>
            <a:r>
              <a:rPr lang="en-US" altLang="ko-KR"/>
              <a:t>configuration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flash</a:t>
            </a:r>
          </a:p>
        </p:txBody>
      </p:sp>
    </p:spTree>
    <p:extLst>
      <p:ext uri="{BB962C8B-B14F-4D97-AF65-F5344CB8AC3E}">
        <p14:creationId xmlns:p14="http://schemas.microsoft.com/office/powerpoint/2010/main" val="148880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5068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1. nRF Command Line Tools 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7091" y="722853"/>
            <a:ext cx="10095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nRF Command Line Tools - Downloads - nordicsemi.com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10" y="1160360"/>
            <a:ext cx="9266723" cy="53672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858327" y="2937164"/>
            <a:ext cx="4627418" cy="48029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990898" y="2574235"/>
            <a:ext cx="1381539" cy="294754"/>
          </a:xfrm>
          <a:prstGeom prst="wedgeRoundRectCallou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C00000"/>
                </a:solidFill>
              </a:rPr>
              <a:t>클릭 </a:t>
            </a:r>
            <a:r>
              <a:rPr lang="en-US" altLang="ko-KR" sz="1400" b="1">
                <a:solidFill>
                  <a:srgbClr val="C00000"/>
                </a:solidFill>
              </a:rPr>
              <a:t>!!!</a:t>
            </a:r>
            <a:endParaRPr lang="ko-KR" altLang="en-US" sz="1400" b="1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140" y="4102211"/>
            <a:ext cx="3646838" cy="2459495"/>
          </a:xfrm>
          <a:prstGeom prst="rect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8766313" y="3417455"/>
            <a:ext cx="0" cy="627771"/>
          </a:xfrm>
          <a:prstGeom prst="straightConnector1">
            <a:avLst/>
          </a:prstGeom>
          <a:ln w="1905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9"/>
          <p:cNvSpPr/>
          <p:nvPr/>
        </p:nvSpPr>
        <p:spPr>
          <a:xfrm>
            <a:off x="8890681" y="3731340"/>
            <a:ext cx="2211328" cy="313886"/>
          </a:xfrm>
          <a:prstGeom prst="wedgeRoundRectCallou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C00000"/>
                </a:solidFill>
              </a:rPr>
              <a:t>다운로드 </a:t>
            </a:r>
            <a:r>
              <a:rPr lang="en-US" altLang="ko-KR" sz="1400" b="1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>
                <a:solidFill>
                  <a:srgbClr val="C00000"/>
                </a:solidFill>
                <a:sym typeface="Wingdings" panose="05000000000000000000" pitchFamily="2" charset="2"/>
              </a:rPr>
              <a:t>설치</a:t>
            </a:r>
            <a:endParaRPr lang="ko-KR" altLang="en-US" sz="14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72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2 :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Time slicing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1331820" cy="838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/>
              <a:t>3.   thread0</a:t>
            </a:r>
            <a:r>
              <a:rPr lang="ko-KR" altLang="en-US"/>
              <a:t>이 동일한 우선 순위에 있는 </a:t>
            </a:r>
            <a:r>
              <a:rPr lang="en-US" altLang="ko-KR"/>
              <a:t>thread1</a:t>
            </a:r>
            <a:r>
              <a:rPr lang="ko-KR" altLang="en-US"/>
              <a:t>을 기아 상태로 빠뜨리지않도록</a:t>
            </a:r>
            <a:r>
              <a:rPr lang="en-US" altLang="ko-KR"/>
              <a:t>, time slicing</a:t>
            </a:r>
            <a:r>
              <a:rPr lang="ko-KR" altLang="en-US"/>
              <a:t>을 활성화하자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en-US" altLang="ko-KR">
                <a:solidFill>
                  <a:srgbClr val="0000FF"/>
                </a:solidFill>
              </a:rPr>
              <a:t>prj.conf </a:t>
            </a:r>
            <a:r>
              <a:rPr lang="ko-KR" altLang="en-US">
                <a:solidFill>
                  <a:srgbClr val="0000FF"/>
                </a:solidFill>
              </a:rPr>
              <a:t>에  </a:t>
            </a:r>
            <a:r>
              <a:rPr lang="en-US" altLang="ko-KR">
                <a:solidFill>
                  <a:srgbClr val="0000FF"/>
                </a:solidFill>
              </a:rPr>
              <a:t>time slicing </a:t>
            </a:r>
            <a:r>
              <a:rPr lang="ko-KR" altLang="en-US">
                <a:solidFill>
                  <a:srgbClr val="0000FF"/>
                </a:solidFill>
              </a:rPr>
              <a:t>추가</a:t>
            </a:r>
            <a:endParaRPr lang="en-US" altLang="ko-KR">
              <a:solidFill>
                <a:srgbClr val="0000FF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1402" y="1644133"/>
            <a:ext cx="402766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ABB2BF"/>
                </a:solidFill>
                <a:latin typeface="Hack"/>
              </a:rPr>
              <a:t>CONFIG_TIMESLICING=y </a:t>
            </a:r>
          </a:p>
          <a:p>
            <a:r>
              <a:rPr lang="en-US" altLang="ko-KR">
                <a:solidFill>
                  <a:srgbClr val="ABB2BF"/>
                </a:solidFill>
                <a:latin typeface="Hack"/>
              </a:rPr>
              <a:t>CONFIG_TIMESLICE_SIZE=10 CONFIG_TIMESLICE_PRIORITY=0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0375" y="2721608"/>
            <a:ext cx="11331820" cy="235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TIMESLICE_SIZE </a:t>
            </a:r>
            <a:r>
              <a:rPr lang="ko-KR" altLang="en-US"/>
              <a:t>는 현재 실행중인 스레드가 스케줄러에 의해 강제 선점되어 우선 순위가 같은 스레드가 실행될 수 있도록 하는 최대 시간</a:t>
            </a:r>
            <a:r>
              <a:rPr lang="en-US" altLang="ko-KR"/>
              <a:t>(msec)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TIMESLICE_PRIORITY </a:t>
            </a:r>
            <a:r>
              <a:rPr lang="ko-KR" altLang="en-US"/>
              <a:t>시간 분할의 우선 순위 기준을 설정한다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값보다 우선 순위가 높은 스레드는 시간 분할의 영향을 받지 않는다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우선 순위는 </a:t>
            </a:r>
            <a:r>
              <a:rPr lang="en-US" altLang="ko-KR"/>
              <a:t>0~15</a:t>
            </a:r>
            <a:r>
              <a:rPr lang="ko-KR" altLang="en-US"/>
              <a:t>까지 적용할 수 있으며 동일한 수순에 두 개 이상의 스레드가 있을 때만 </a:t>
            </a:r>
            <a:br>
              <a:rPr lang="en-US" altLang="ko-KR"/>
            </a:br>
            <a:r>
              <a:rPr lang="ko-KR" altLang="en-US"/>
              <a:t>시간 분할의 영향을 받게 된다는 의미이다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5406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2 :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Time slicing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1984261" cy="1235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 b="1">
                <a:solidFill>
                  <a:srgbClr val="0000FF"/>
                </a:solidFill>
              </a:rPr>
              <a:t>4.  build &amp; flash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 b="1">
              <a:solidFill>
                <a:srgbClr val="0000FF"/>
              </a:solidFill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 b="1">
              <a:solidFill>
                <a:srgbClr val="0000FF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164207"/>
            <a:ext cx="4260254" cy="39633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07975" y="3793067"/>
            <a:ext cx="4817181" cy="530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7975" y="5431593"/>
            <a:ext cx="11230960" cy="102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출력에서 볼 수 있듯이</a:t>
            </a:r>
            <a:r>
              <a:rPr lang="en-US" altLang="ko-KR"/>
              <a:t>, </a:t>
            </a:r>
            <a:r>
              <a:rPr lang="ko-KR" altLang="en-US"/>
              <a:t>스케줄러는 설정된 시간</a:t>
            </a:r>
            <a:r>
              <a:rPr lang="en-US" altLang="ko-KR"/>
              <a:t>(10mse)</a:t>
            </a:r>
            <a:r>
              <a:rPr lang="ko-KR" altLang="en-US"/>
              <a:t>이 경과한 후 현재 실행중인 스레드를 선점한다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스레드가 무엇을 하고 있든 관계없이 발생한다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prink() </a:t>
            </a:r>
            <a:r>
              <a:rPr lang="ko-KR" altLang="en-US"/>
              <a:t>메시지를 모두 출력하지 않은 상태에서도 스레드를 선점하는 것을 확인할 수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5973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2 :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Time slicing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88395"/>
            <a:ext cx="8630660" cy="6069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86235" y="1569644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우선 순위가 동일한 </a:t>
            </a:r>
            <a:br>
              <a:rPr lang="en-US" altLang="ko-KR"/>
            </a:br>
            <a:r>
              <a:rPr lang="ko-KR" altLang="en-US"/>
              <a:t>스레드에만 적용됨</a:t>
            </a:r>
          </a:p>
        </p:txBody>
      </p:sp>
    </p:spTree>
    <p:extLst>
      <p:ext uri="{BB962C8B-B14F-4D97-AF65-F5344CB8AC3E}">
        <p14:creationId xmlns:p14="http://schemas.microsoft.com/office/powerpoint/2010/main" val="47241497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2 :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Time slicing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7975" y="859593"/>
            <a:ext cx="9028434" cy="2947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스케줄러는 </a:t>
            </a:r>
            <a:r>
              <a:rPr lang="en-US" altLang="ko-KR"/>
              <a:t>thread0</a:t>
            </a:r>
            <a:r>
              <a:rPr lang="ko-KR" altLang="en-US"/>
              <a:t>이 </a:t>
            </a:r>
            <a:r>
              <a:rPr lang="en-US" altLang="ko-KR"/>
              <a:t>10ms</a:t>
            </a:r>
            <a:r>
              <a:rPr lang="ko-KR" altLang="en-US"/>
              <a:t> 동안 실행된 후 강제로 선점하고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thread1</a:t>
            </a:r>
            <a:r>
              <a:rPr lang="ko-KR" altLang="en-US"/>
              <a:t>을 </a:t>
            </a:r>
            <a:r>
              <a:rPr lang="en-US" altLang="ko-KR"/>
              <a:t>10ms </a:t>
            </a:r>
            <a:r>
              <a:rPr lang="ko-KR" altLang="en-US"/>
              <a:t>동안 실행하게 한 다음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thread1</a:t>
            </a:r>
            <a:r>
              <a:rPr lang="ko-KR" altLang="en-US"/>
              <a:t>을 선점하여 </a:t>
            </a:r>
            <a:r>
              <a:rPr lang="en-US" altLang="ko-KR"/>
              <a:t>thread0</a:t>
            </a:r>
            <a:r>
              <a:rPr lang="ko-KR" altLang="en-US"/>
              <a:t>에게 다시 실행 시간을 할당한다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중요한 점은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시간 분할 설정이 동일 우선 순위 스레드에만 영향을 미친다는 것이다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그렇다면 시간 분할이 활성화되어 있고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시간 분할 시간이 만료된 후 실행할 동일 우선 순위 스레드가 없다면 어떻게 될까</a:t>
            </a:r>
            <a:r>
              <a:rPr lang="en-US" altLang="ko-KR"/>
              <a:t>?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문제는 하나의 스레드 우선 순위를 높이거나 낮추면 확인할 수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872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2 :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Time slicing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975" y="661299"/>
            <a:ext cx="6016712" cy="838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 b="1">
                <a:solidFill>
                  <a:srgbClr val="0000FF"/>
                </a:solidFill>
              </a:rPr>
              <a:t>5.  Change the value of THREAD0_PRIORITY (main.c)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 b="1">
              <a:solidFill>
                <a:srgbClr val="0000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A71A8-013E-4DE2-9103-D5113A79CC6C}"/>
              </a:ext>
            </a:extLst>
          </p:cNvPr>
          <p:cNvSpPr/>
          <p:nvPr/>
        </p:nvSpPr>
        <p:spPr>
          <a:xfrm>
            <a:off x="612775" y="1182468"/>
            <a:ext cx="7089883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5 - Change the priority of thread0 to 6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THREAD0_PRIORITY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THREAD1_PRIORITY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7D651-6F21-4381-B4C0-20174192E59F}"/>
              </a:ext>
            </a:extLst>
          </p:cNvPr>
          <p:cNvSpPr txBox="1"/>
          <p:nvPr/>
        </p:nvSpPr>
        <p:spPr>
          <a:xfrm>
            <a:off x="324852" y="2511139"/>
            <a:ext cx="1984261" cy="838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ko-KR" b="1">
                <a:solidFill>
                  <a:srgbClr val="0000FF"/>
                </a:solidFill>
              </a:rPr>
              <a:t>6.  build &amp; flash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endParaRPr lang="en-US" altLang="ko-KR" b="1">
              <a:solidFill>
                <a:srgbClr val="0000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6C9D08-5C90-4D4A-BC09-19D1F0D5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45" y="2930324"/>
            <a:ext cx="2039363" cy="2168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551BC1-829E-4A91-A7AE-1A8A8E0F0733}"/>
              </a:ext>
            </a:extLst>
          </p:cNvPr>
          <p:cNvSpPr txBox="1"/>
          <p:nvPr/>
        </p:nvSpPr>
        <p:spPr>
          <a:xfrm>
            <a:off x="3316331" y="3045882"/>
            <a:ext cx="8733416" cy="3268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결과는 </a:t>
            </a:r>
            <a:r>
              <a:rPr lang="en-US" altLang="ko-KR"/>
              <a:t>thread0</a:t>
            </a:r>
            <a:r>
              <a:rPr lang="ko-KR" altLang="en-US"/>
              <a:t>이 중단없이 실행되고 </a:t>
            </a:r>
            <a:br>
              <a:rPr lang="en-US" altLang="ko-KR"/>
            </a:br>
            <a:r>
              <a:rPr lang="en-US" altLang="ko-KR"/>
              <a:t>thread1</a:t>
            </a:r>
            <a:r>
              <a:rPr lang="ko-KR" altLang="en-US"/>
              <a:t>은 영원히 기아 상태에 빠지는 것을 알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출력에는 표시되지 않을 수 있지만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스케줄러는 여전히 </a:t>
            </a:r>
            <a:r>
              <a:rPr lang="en-US" altLang="ko-KR"/>
              <a:t>10ms</a:t>
            </a:r>
            <a:r>
              <a:rPr lang="ko-KR" altLang="en-US"/>
              <a:t>마다 </a:t>
            </a:r>
            <a:r>
              <a:rPr lang="en-US" altLang="ko-KR"/>
              <a:t>thread0</a:t>
            </a:r>
            <a:r>
              <a:rPr lang="ko-KR" altLang="en-US"/>
              <a:t>을 선점하여 </a:t>
            </a:r>
            <a:r>
              <a:rPr lang="en-US" altLang="ko-KR"/>
              <a:t>“Runable” </a:t>
            </a:r>
            <a:r>
              <a:rPr lang="ko-KR" altLang="en-US"/>
              <a:t>상태에 동일하거나</a:t>
            </a:r>
            <a:br>
              <a:rPr lang="en-US" altLang="ko-KR"/>
            </a:br>
            <a:r>
              <a:rPr lang="ko-KR" altLang="en-US"/>
              <a:t>더 높은 우선 순위를 가진 다른 스레드가 있는지 확인한다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유일한 다른 스레드인 </a:t>
            </a:r>
            <a:r>
              <a:rPr lang="en-US" altLang="ko-KR"/>
              <a:t>thread1</a:t>
            </a:r>
            <a:r>
              <a:rPr lang="ko-KR" altLang="en-US"/>
              <a:t>의 우선 순위가 낮기 때문에 </a:t>
            </a:r>
            <a:br>
              <a:rPr lang="en-US" altLang="ko-KR"/>
            </a:br>
            <a:r>
              <a:rPr lang="ko-KR" altLang="en-US"/>
              <a:t>스케줄러는 </a:t>
            </a:r>
            <a:r>
              <a:rPr lang="en-US" altLang="ko-KR"/>
              <a:t>thread0</a:t>
            </a:r>
            <a:r>
              <a:rPr lang="ko-KR" altLang="en-US"/>
              <a:t>에게 또 다른 시간 분할 기간을 할당한다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thread1</a:t>
            </a:r>
            <a:r>
              <a:rPr lang="ko-KR" altLang="en-US"/>
              <a:t>이 항상 더 낮은 우선 순위를 가지므로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thread0</a:t>
            </a:r>
            <a:r>
              <a:rPr lang="ko-KR" altLang="en-US"/>
              <a:t>은 이렇게 계속해서 영원히 실행된다</a:t>
            </a:r>
            <a:r>
              <a:rPr lang="en-US" altLang="ko-KR"/>
              <a:t>. </a:t>
            </a: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19793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2458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600" b="1">
                <a:solidFill>
                  <a:schemeClr val="tx1"/>
                </a:solidFill>
              </a:rPr>
              <a:t>Excecise 3   </a:t>
            </a:r>
          </a:p>
          <a:p>
            <a:pPr marL="179387" algn="ctr"/>
            <a:r>
              <a:rPr lang="en-US" altLang="ko-KR" sz="3600" b="1">
                <a:solidFill>
                  <a:schemeClr val="tx1"/>
                </a:solidFill>
              </a:rPr>
              <a:t>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98807" y="2949940"/>
            <a:ext cx="9204764" cy="2024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우선 순위가 높은 스레드는 우선 순위가 낮은 다른 스레드를 굶주릴 수 있게 하므로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긴급하지 않은 모든 실행을 우선 순위가 낮은 스레도로 </a:t>
            </a:r>
            <a:r>
              <a:rPr lang="en-US" altLang="ko-KR"/>
              <a:t>offload </a:t>
            </a:r>
            <a:r>
              <a:rPr lang="ko-KR" altLang="en-US"/>
              <a:t>하는 것이 좋다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이번 연습에서는 높은 우선 순위 스레드에서 작업을 </a:t>
            </a:r>
            <a:r>
              <a:rPr lang="en-US" altLang="ko-KR"/>
              <a:t>offload</a:t>
            </a:r>
            <a:r>
              <a:rPr lang="ko-KR" altLang="en-US"/>
              <a:t>하기 위해</a:t>
            </a:r>
            <a:br>
              <a:rPr lang="en-US" altLang="ko-KR"/>
            </a:br>
            <a:r>
              <a:rPr lang="en-US" altLang="ko-KR"/>
              <a:t>workqueue</a:t>
            </a:r>
            <a:r>
              <a:rPr lang="ko-KR" altLang="en-US"/>
              <a:t>를 생성하고 초기화 해보자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0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3 -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54040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810017"/>
            <a:ext cx="11170815" cy="2306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/>
              <a:t>실습 예제 열기</a:t>
            </a:r>
            <a:br>
              <a:rPr lang="en-US" altLang="ko-KR"/>
            </a:br>
            <a:r>
              <a:rPr lang="en-US" altLang="ko-KR"/>
              <a:t>   lesson7/fund_less7_exer3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/>
              <a:t>우선 순위가 다른 </a:t>
            </a:r>
            <a:r>
              <a:rPr lang="en-US" altLang="ko-KR"/>
              <a:t>3</a:t>
            </a:r>
            <a:r>
              <a:rPr lang="ko-KR" altLang="en-US"/>
              <a:t>개의 스레드의 우선 순위를 정의한다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thread0</a:t>
            </a:r>
            <a:r>
              <a:rPr lang="ko-KR" altLang="en-US"/>
              <a:t>의 우선 순위가 </a:t>
            </a:r>
            <a:r>
              <a:rPr lang="en-US" altLang="ko-KR"/>
              <a:t>thread1</a:t>
            </a:r>
            <a:r>
              <a:rPr lang="ko-KR" altLang="en-US"/>
              <a:t>보다 높도록 설정한다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workqueue </a:t>
            </a:r>
            <a:r>
              <a:rPr lang="ko-KR" altLang="en-US"/>
              <a:t>스레드는 </a:t>
            </a:r>
            <a:r>
              <a:rPr lang="en-US" altLang="ko-KR"/>
              <a:t>Offload</a:t>
            </a:r>
            <a:r>
              <a:rPr lang="ko-KR" altLang="en-US"/>
              <a:t>된</a:t>
            </a:r>
            <a:r>
              <a:rPr lang="en-US" altLang="ko-KR"/>
              <a:t>(</a:t>
            </a:r>
            <a:r>
              <a:rPr lang="ko-KR" altLang="en-US"/>
              <a:t>긴급하지 않은</a:t>
            </a:r>
            <a:r>
              <a:rPr lang="en-US" altLang="ko-KR"/>
              <a:t>) </a:t>
            </a:r>
            <a:r>
              <a:rPr lang="ko-KR" altLang="en-US"/>
              <a:t>작업을 수행하도록 가장 낮은 우선 순위를 가져야 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우선 순위가 높을 수록 숫자 값이 낮다</a:t>
            </a:r>
            <a:r>
              <a:rPr lang="en-US" altLang="ko-KR"/>
              <a:t>( 0 ~</a:t>
            </a:r>
            <a:r>
              <a:rPr lang="en-US" altLang="ko-KR">
                <a:sym typeface="Wingdings" panose="05000000000000000000" pitchFamily="2" charset="2"/>
              </a:rPr>
              <a:t> 15)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86917" y="3207972"/>
            <a:ext cx="6829778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2 - Set the priorities of the threads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THREAD0_PRIORITY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THREAD1_PRIORITY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WORKQ_PRIORITY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3 -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3906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7217" y="770788"/>
            <a:ext cx="11364586" cy="1665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/>
              <a:t>3. thread0() </a:t>
            </a:r>
            <a:r>
              <a:rPr lang="ko-KR" altLang="en-US"/>
              <a:t>함수 코드는 이미 제공되어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 스레드는 내부 데이터 구조인 </a:t>
            </a:r>
            <a:r>
              <a:rPr lang="en-US" altLang="ko-KR"/>
              <a:t>time_stamp</a:t>
            </a:r>
            <a:r>
              <a:rPr lang="ko-KR" altLang="en-US"/>
              <a:t>와 </a:t>
            </a:r>
            <a:r>
              <a:rPr lang="en-US" altLang="ko-KR"/>
              <a:t>delta_time</a:t>
            </a:r>
            <a:r>
              <a:rPr lang="ko-KR" altLang="en-US"/>
              <a:t>을 초기화하고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그 후</a:t>
            </a:r>
            <a:r>
              <a:rPr lang="en-US" altLang="ko-KR"/>
              <a:t>, while </a:t>
            </a:r>
            <a:r>
              <a:rPr lang="ko-KR" altLang="en-US"/>
              <a:t>루프에서 커널 함수 </a:t>
            </a:r>
            <a:r>
              <a:rPr lang="en-US" altLang="ko-KR"/>
              <a:t>k_uptime_get()</a:t>
            </a:r>
            <a:r>
              <a:rPr lang="ko-KR" altLang="en-US"/>
              <a:t>을 호출하여 타임 스탬프를 캡처한다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그리고</a:t>
            </a:r>
            <a:r>
              <a:rPr lang="en-US" altLang="ko-KR"/>
              <a:t>, emulate_work()</a:t>
            </a:r>
            <a:r>
              <a:rPr lang="ko-KR" altLang="en-US"/>
              <a:t>함수를 수행한 후 </a:t>
            </a:r>
            <a:r>
              <a:rPr lang="en-US" altLang="ko-KR"/>
              <a:t>k_uptime_delta()</a:t>
            </a:r>
            <a:r>
              <a:rPr lang="ko-KR" altLang="en-US"/>
              <a:t>를 사용하여 이 작업을 완료하는 데 걸린 시간을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출력한 후</a:t>
            </a:r>
            <a:r>
              <a:rPr lang="en-US" altLang="ko-KR"/>
              <a:t>, 20ms </a:t>
            </a:r>
            <a:r>
              <a:rPr lang="ko-KR" altLang="en-US"/>
              <a:t>동안 </a:t>
            </a:r>
            <a:r>
              <a:rPr lang="en-US" altLang="ko-KR"/>
              <a:t>sleep </a:t>
            </a:r>
            <a:r>
              <a:rPr lang="ko-KR" altLang="en-US"/>
              <a:t>하고</a:t>
            </a:r>
            <a:r>
              <a:rPr lang="en-US" altLang="ko-KR"/>
              <a:t>, </a:t>
            </a:r>
            <a:r>
              <a:rPr lang="ko-KR" altLang="en-US"/>
              <a:t>이 과정을 무한 반복한다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12775" y="2658357"/>
            <a:ext cx="9569803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C678DD"/>
                </a:solidFill>
                <a:latin typeface="Hack"/>
              </a:rPr>
              <a:t>void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thread0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>
                <a:solidFill>
                  <a:srgbClr val="C678DD"/>
                </a:solidFill>
                <a:latin typeface="Hack"/>
              </a:rPr>
              <a:t>void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)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{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uint64_t time_stamp;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int64_t delta_time;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</a:t>
            </a:r>
            <a:r>
              <a:rPr lang="en-US" altLang="ko-KR" sz="2000">
                <a:solidFill>
                  <a:srgbClr val="C678DD"/>
                </a:solidFill>
                <a:latin typeface="Hack"/>
              </a:rPr>
              <a:t>while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(</a:t>
            </a:r>
            <a:r>
              <a:rPr lang="en-US" altLang="ko-KR" sz="2000">
                <a:solidFill>
                  <a:srgbClr val="D19A66"/>
                </a:solidFill>
                <a:latin typeface="Hack"/>
              </a:rPr>
              <a:t>1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) {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time_stamp </a:t>
            </a:r>
            <a:r>
              <a:rPr lang="en-US" altLang="ko-KR" sz="2000">
                <a:solidFill>
                  <a:srgbClr val="56B6C2"/>
                </a:solidFill>
                <a:latin typeface="Hack"/>
              </a:rPr>
              <a:t>=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k_uptime_get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emulate_work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delta_time </a:t>
            </a:r>
            <a:r>
              <a:rPr lang="en-US" altLang="ko-KR" sz="2000">
                <a:solidFill>
                  <a:srgbClr val="56B6C2"/>
                </a:solidFill>
                <a:latin typeface="Hack"/>
              </a:rPr>
              <a:t>=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k_uptime_delta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>
                <a:solidFill>
                  <a:srgbClr val="56B6C2"/>
                </a:solidFill>
                <a:latin typeface="Hack"/>
              </a:rPr>
              <a:t>&amp;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time_stamp);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printk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>
                <a:solidFill>
                  <a:srgbClr val="98C379"/>
                </a:solidFill>
                <a:latin typeface="Hack"/>
              </a:rPr>
              <a:t>"thread0 yielding this round in %lld ms\n"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, delta_time);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k_msleep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>
                <a:solidFill>
                  <a:srgbClr val="D19A66"/>
                </a:solidFill>
                <a:latin typeface="Hack"/>
              </a:rPr>
              <a:t>20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}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}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41422330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824578"/>
            <a:ext cx="9085949" cy="383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/>
              <a:t>4. thread1()</a:t>
            </a:r>
            <a:r>
              <a:rPr lang="ko-KR" altLang="en-US"/>
              <a:t>은 </a:t>
            </a:r>
            <a:r>
              <a:rPr lang="en-US" altLang="ko-KR"/>
              <a:t>thread0</a:t>
            </a:r>
            <a:r>
              <a:rPr lang="ko-KR" altLang="en-US"/>
              <a:t>과 동일한 작업을 하여야 한다</a:t>
            </a:r>
            <a:r>
              <a:rPr lang="en-US" altLang="ko-KR"/>
              <a:t>. </a:t>
            </a:r>
            <a:r>
              <a:rPr lang="ko-KR" altLang="en-US"/>
              <a:t>다음 코드를</a:t>
            </a:r>
            <a:r>
              <a:rPr lang="en-US" altLang="ko-KR"/>
              <a:t> thread1</a:t>
            </a:r>
            <a:r>
              <a:rPr lang="ko-KR" altLang="en-US"/>
              <a:t>에 추가하라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03086" y="1346959"/>
            <a:ext cx="9569803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C678DD"/>
                </a:solidFill>
                <a:latin typeface="Hack"/>
              </a:rPr>
              <a:t>void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thread1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>
                <a:solidFill>
                  <a:srgbClr val="C678DD"/>
                </a:solidFill>
                <a:latin typeface="Hack"/>
              </a:rPr>
              <a:t>void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)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{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uint64_t time_stamp;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int64_t delta_time;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</a:t>
            </a:r>
            <a:r>
              <a:rPr lang="en-US" altLang="ko-KR" sz="2000">
                <a:solidFill>
                  <a:srgbClr val="C678DD"/>
                </a:solidFill>
                <a:latin typeface="Hack"/>
              </a:rPr>
              <a:t>while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(</a:t>
            </a:r>
            <a:r>
              <a:rPr lang="en-US" altLang="ko-KR" sz="2000">
                <a:solidFill>
                  <a:srgbClr val="D19A66"/>
                </a:solidFill>
                <a:latin typeface="Hack"/>
              </a:rPr>
              <a:t>1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) {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time_stamp </a:t>
            </a:r>
            <a:r>
              <a:rPr lang="en-US" altLang="ko-KR" sz="2000">
                <a:solidFill>
                  <a:srgbClr val="56B6C2"/>
                </a:solidFill>
                <a:latin typeface="Hack"/>
              </a:rPr>
              <a:t>=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k_uptime_get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emulate_work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delta_time </a:t>
            </a:r>
            <a:r>
              <a:rPr lang="en-US" altLang="ko-KR" sz="2000">
                <a:solidFill>
                  <a:srgbClr val="56B6C2"/>
                </a:solidFill>
                <a:latin typeface="Hack"/>
              </a:rPr>
              <a:t>=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k_uptime_delta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>
                <a:solidFill>
                  <a:srgbClr val="56B6C2"/>
                </a:solidFill>
                <a:latin typeface="Hack"/>
              </a:rPr>
              <a:t>&amp;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time_stamp);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printk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>
                <a:solidFill>
                  <a:srgbClr val="98C379"/>
                </a:solidFill>
                <a:latin typeface="Hack"/>
              </a:rPr>
              <a:t>"thread1 yielding this round in %lld ms\n"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, delta_time);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    </a:t>
            </a:r>
            <a:r>
              <a:rPr lang="en-US" altLang="ko-KR" sz="2000">
                <a:solidFill>
                  <a:srgbClr val="61AFEF"/>
                </a:solidFill>
                <a:latin typeface="Hack"/>
              </a:rPr>
              <a:t>k_msleep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(</a:t>
            </a:r>
            <a:r>
              <a:rPr lang="en-US" altLang="ko-KR" sz="2000">
                <a:solidFill>
                  <a:srgbClr val="D19A66"/>
                </a:solidFill>
                <a:latin typeface="Hack"/>
              </a:rPr>
              <a:t>20</a:t>
            </a:r>
            <a:r>
              <a:rPr lang="en-US" altLang="ko-KR" sz="2000">
                <a:solidFill>
                  <a:srgbClr val="ABB2BF"/>
                </a:solidFill>
                <a:latin typeface="Hack"/>
              </a:rPr>
              <a:t>);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}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}</a:t>
            </a:r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53B21-D574-4CB3-8A99-D5830B6CFA49}"/>
              </a:ext>
            </a:extLst>
          </p:cNvPr>
          <p:cNvSpPr txBox="1"/>
          <p:nvPr/>
        </p:nvSpPr>
        <p:spPr>
          <a:xfrm>
            <a:off x="703086" y="5319482"/>
            <a:ext cx="9181296" cy="383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/>
              <a:t>이 스레드는 우선 순위가 낮기 때문에 </a:t>
            </a:r>
            <a:r>
              <a:rPr lang="en-US" altLang="ko-KR"/>
              <a:t>emulate_work()</a:t>
            </a:r>
            <a:r>
              <a:rPr lang="ko-KR" altLang="en-US"/>
              <a:t>를 처리할 시간이 더 적을 것이다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7290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824578"/>
            <a:ext cx="8342925" cy="2627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/>
              <a:t>5. Yield</a:t>
            </a:r>
            <a:r>
              <a:rPr lang="ko-KR" altLang="en-US"/>
              <a:t>나 </a:t>
            </a:r>
            <a:r>
              <a:rPr lang="en-US" altLang="ko-KR"/>
              <a:t>sleep </a:t>
            </a:r>
            <a:r>
              <a:rPr lang="ko-KR" altLang="en-US"/>
              <a:t>없이 루프를 처리하는 </a:t>
            </a:r>
            <a:r>
              <a:rPr lang="en-US" altLang="ko-KR"/>
              <a:t>emulate_work() </a:t>
            </a:r>
            <a:r>
              <a:rPr lang="ko-KR" altLang="en-US"/>
              <a:t>인라인 함수를 정의하자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아래와 같이 </a:t>
            </a:r>
            <a:r>
              <a:rPr lang="en-US" altLang="ko-KR"/>
              <a:t>emulate_work() </a:t>
            </a:r>
            <a:r>
              <a:rPr lang="ko-KR" altLang="en-US"/>
              <a:t>함수를 만든다</a:t>
            </a:r>
            <a:r>
              <a:rPr lang="en-US" altLang="ko-KR"/>
              <a:t>.</a:t>
            </a:r>
          </a:p>
          <a:p>
            <a:pPr>
              <a:lnSpc>
                <a:spcPts val="2500"/>
              </a:lnSpc>
            </a:pPr>
            <a:endParaRPr lang="en-US" altLang="ko-KR"/>
          </a:p>
          <a:p>
            <a:pPr>
              <a:lnSpc>
                <a:spcPts val="2500"/>
              </a:lnSpc>
            </a:pPr>
            <a:endParaRPr lang="en-US" altLang="ko-KR"/>
          </a:p>
          <a:p>
            <a:pPr>
              <a:lnSpc>
                <a:spcPts val="2500"/>
              </a:lnSpc>
            </a:pPr>
            <a:endParaRPr lang="en-US" altLang="ko-KR"/>
          </a:p>
          <a:p>
            <a:pPr>
              <a:lnSpc>
                <a:spcPts val="2500"/>
              </a:lnSpc>
            </a:pPr>
            <a:endParaRPr lang="en-US" altLang="ko-KR"/>
          </a:p>
          <a:p>
            <a:pPr>
              <a:lnSpc>
                <a:spcPts val="2500"/>
              </a:lnSpc>
            </a:pPr>
            <a:endParaRPr lang="en-US" altLang="ko-KR"/>
          </a:p>
          <a:p>
            <a:pPr>
              <a:lnSpc>
                <a:spcPts val="2500"/>
              </a:lnSpc>
            </a:pP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F8A5B-EBFF-4FC9-AFB6-CD7BC6910982}"/>
              </a:ext>
            </a:extLst>
          </p:cNvPr>
          <p:cNvSpPr txBox="1"/>
          <p:nvPr/>
        </p:nvSpPr>
        <p:spPr>
          <a:xfrm>
            <a:off x="612775" y="4005524"/>
            <a:ext cx="10960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이 함수는 </a:t>
            </a:r>
            <a:r>
              <a:rPr lang="en-US" altLang="ko-KR"/>
              <a:t>emulate_work()</a:t>
            </a:r>
            <a:r>
              <a:rPr lang="ko-KR" altLang="en-US"/>
              <a:t>가 </a:t>
            </a:r>
            <a:r>
              <a:rPr lang="en-US" altLang="ko-KR"/>
              <a:t>yield</a:t>
            </a:r>
            <a:r>
              <a:rPr lang="ko-KR" altLang="en-US"/>
              <a:t>나 </a:t>
            </a:r>
            <a:r>
              <a:rPr lang="en-US" altLang="ko-KR"/>
              <a:t>sleep </a:t>
            </a:r>
            <a:r>
              <a:rPr lang="ko-KR" altLang="en-US"/>
              <a:t>없이 루프를 실행하여 작업을 에뮬레이션하는 역할을 한다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루프 내에서 </a:t>
            </a:r>
            <a:r>
              <a:rPr lang="en-US" altLang="ko-KR"/>
              <a:t>nop(</a:t>
            </a:r>
            <a:r>
              <a:rPr lang="ko-KR" altLang="en-US"/>
              <a:t>아무 작업도 하지 않는 명령어</a:t>
            </a:r>
            <a:r>
              <a:rPr lang="en-US" altLang="ko-KR"/>
              <a:t>)</a:t>
            </a:r>
            <a:r>
              <a:rPr lang="ko-KR" altLang="en-US"/>
              <a:t>를 사용하여 </a:t>
            </a:r>
            <a:r>
              <a:rPr lang="en-US" altLang="ko-KR"/>
              <a:t>CPU</a:t>
            </a:r>
            <a:r>
              <a:rPr lang="ko-KR" altLang="en-US"/>
              <a:t>가 계속 작업을 수행하게 만든다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이 함수는 약 </a:t>
            </a:r>
            <a:r>
              <a:rPr lang="en-US" altLang="ko-KR"/>
              <a:t>24msec </a:t>
            </a:r>
            <a:r>
              <a:rPr lang="ko-KR" altLang="en-US"/>
              <a:t>정도 걸린다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54B294-C39C-453E-9557-7A9CE7B1500B}"/>
              </a:ext>
            </a:extLst>
          </p:cNvPr>
          <p:cNvSpPr/>
          <p:nvPr/>
        </p:nvSpPr>
        <p:spPr>
          <a:xfrm>
            <a:off x="612774" y="1728317"/>
            <a:ext cx="9120161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5 - Define function to emulate non-urgent work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inline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emulate_work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count_out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count_out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150000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count_out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298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5068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2. nRF Connect for Desktop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2219" y="580647"/>
            <a:ext cx="6142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nRF Connect for Desktop - Downloads - nordicsemi.com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6" y="1023730"/>
            <a:ext cx="8558002" cy="5014700"/>
          </a:xfrm>
          <a:prstGeom prst="rect">
            <a:avLst/>
          </a:prstGeom>
          <a:ln w="22225"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371310" y="3275094"/>
            <a:ext cx="4627418" cy="48029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503881" y="2912165"/>
            <a:ext cx="1381539" cy="294754"/>
          </a:xfrm>
          <a:prstGeom prst="wedgeRoundRectCallou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C00000"/>
                </a:solidFill>
              </a:rPr>
              <a:t>클릭 </a:t>
            </a:r>
            <a:r>
              <a:rPr lang="en-US" altLang="ko-KR" sz="1400" b="1">
                <a:solidFill>
                  <a:srgbClr val="C00000"/>
                </a:solidFill>
              </a:rPr>
              <a:t>!!!</a:t>
            </a:r>
            <a:endParaRPr lang="ko-KR" altLang="en-US" sz="1400" b="1">
              <a:solidFill>
                <a:srgbClr val="C00000"/>
              </a:solidFill>
            </a:endParaRPr>
          </a:p>
        </p:txBody>
      </p:sp>
      <p:sp>
        <p:nvSpPr>
          <p:cNvPr id="2" name="가로로 말린 두루마리 모양 1"/>
          <p:cNvSpPr/>
          <p:nvPr/>
        </p:nvSpPr>
        <p:spPr>
          <a:xfrm>
            <a:off x="7399176" y="5551714"/>
            <a:ext cx="4572000" cy="1306286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</a:rPr>
              <a:t>nRF device </a:t>
            </a:r>
            <a:r>
              <a:rPr lang="ko-KR" altLang="en-US" sz="1400">
                <a:solidFill>
                  <a:schemeClr val="tx1"/>
                </a:solidFill>
              </a:rPr>
              <a:t>개발을 지원하기 위한 </a:t>
            </a:r>
            <a:r>
              <a:rPr lang="en-US" altLang="ko-KR" sz="1400">
                <a:solidFill>
                  <a:schemeClr val="tx1"/>
                </a:solidFill>
              </a:rPr>
              <a:t>cross platform Tool framework. Test, monitoring, measurement, optimize </a:t>
            </a:r>
            <a:r>
              <a:rPr lang="ko-KR" altLang="en-US" sz="1400">
                <a:solidFill>
                  <a:schemeClr val="tx1"/>
                </a:solidFill>
              </a:rPr>
              <a:t>할 수 있는 </a:t>
            </a:r>
            <a:r>
              <a:rPr lang="en-US" altLang="ko-KR" sz="1400">
                <a:solidFill>
                  <a:schemeClr val="tx1"/>
                </a:solidFill>
              </a:rPr>
              <a:t>app </a:t>
            </a:r>
            <a:r>
              <a:rPr lang="ko-KR" altLang="en-US" sz="1400">
                <a:solidFill>
                  <a:schemeClr val="tx1"/>
                </a:solidFill>
              </a:rPr>
              <a:t>이 포함되어 있음</a:t>
            </a:r>
          </a:p>
        </p:txBody>
      </p:sp>
    </p:spTree>
    <p:extLst>
      <p:ext uri="{BB962C8B-B14F-4D97-AF65-F5344CB8AC3E}">
        <p14:creationId xmlns:p14="http://schemas.microsoft.com/office/powerpoint/2010/main" val="139490680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824578"/>
            <a:ext cx="1840568" cy="383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/>
              <a:t>6. Build &amp; Flash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515438"/>
            <a:ext cx="4367863" cy="31084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775" y="5059100"/>
            <a:ext cx="6304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우선 순위가 높으면 </a:t>
            </a:r>
            <a:r>
              <a:rPr lang="en-US" altLang="ko-KR"/>
              <a:t>25~26ms </a:t>
            </a:r>
            <a:r>
              <a:rPr lang="ko-KR" altLang="en-US"/>
              <a:t>내에 작업이 완료되지만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우선 순위가 낮으면 </a:t>
            </a:r>
            <a:r>
              <a:rPr lang="en-US" altLang="ko-KR"/>
              <a:t>54~56ms </a:t>
            </a:r>
            <a:r>
              <a:rPr lang="ko-KR" altLang="en-US"/>
              <a:t>로 두 배의 시간이 걸린다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thread0 </a:t>
            </a:r>
            <a:r>
              <a:rPr lang="ko-KR" altLang="en-US"/>
              <a:t>이 </a:t>
            </a:r>
            <a:r>
              <a:rPr lang="en-US" altLang="ko-KR"/>
              <a:t>thread1</a:t>
            </a:r>
            <a:r>
              <a:rPr lang="ko-KR" altLang="en-US"/>
              <a:t>을 계속 차단하기 때문이다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7701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363116"/>
            <a:ext cx="8553803" cy="53545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775" y="846667"/>
            <a:ext cx="484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스레드의 </a:t>
            </a:r>
            <a:r>
              <a:rPr lang="en-US" altLang="ko-KR"/>
              <a:t>time line</a:t>
            </a:r>
            <a:r>
              <a:rPr lang="ko-KR" altLang="en-US"/>
              <a:t>은 아래와 같아야 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5121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200" b="1">
                <a:solidFill>
                  <a:schemeClr val="tx1"/>
                </a:solidFill>
              </a:rPr>
              <a:t>Offloading work from high priority task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0375" y="2281418"/>
            <a:ext cx="11170943" cy="2291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thread0</a:t>
            </a:r>
            <a:r>
              <a:rPr lang="ko-KR" altLang="en-US" sz="2400"/>
              <a:t>이 긴급하지 않은 작업을 처리하고 있으므로</a:t>
            </a:r>
            <a:r>
              <a:rPr lang="en-US" altLang="ko-KR" sz="2400"/>
              <a:t>, </a:t>
            </a:r>
            <a:br>
              <a:rPr lang="en-US" altLang="ko-KR" sz="2400"/>
            </a:br>
            <a:r>
              <a:rPr lang="ko-KR" altLang="en-US" sz="2400"/>
              <a:t>이 작업을 수행하기 위해 다른 스레드를 차단하는 것은 좋은 방법이 아니라</a:t>
            </a:r>
            <a:r>
              <a:rPr lang="en-US" altLang="ko-KR" sz="2400"/>
              <a:t>. 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altLang="ko-KR" sz="2400"/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2400"/>
              <a:t>따라서</a:t>
            </a:r>
            <a:r>
              <a:rPr lang="en-US" altLang="ko-KR" sz="2400"/>
              <a:t>, </a:t>
            </a:r>
            <a:r>
              <a:rPr lang="ko-KR" altLang="en-US" sz="2400"/>
              <a:t>비긴급한 </a:t>
            </a:r>
            <a:r>
              <a:rPr lang="en-US" altLang="ko-KR" sz="2400"/>
              <a:t>emulate_work()</a:t>
            </a:r>
            <a:r>
              <a:rPr lang="ko-KR" altLang="en-US" sz="2400"/>
              <a:t>를 낮은 우선 순위의 </a:t>
            </a:r>
            <a:r>
              <a:rPr lang="en-US" altLang="ko-KR" sz="2400"/>
              <a:t>workqueue </a:t>
            </a:r>
            <a:r>
              <a:rPr lang="ko-KR" altLang="en-US" sz="2400"/>
              <a:t>스레드로</a:t>
            </a:r>
            <a:br>
              <a:rPr lang="en-US" altLang="ko-KR" sz="2400"/>
            </a:br>
            <a:r>
              <a:rPr lang="ko-KR" altLang="en-US" sz="2400"/>
              <a:t>오프로드해보자</a:t>
            </a:r>
            <a:r>
              <a:rPr lang="en-US" altLang="ko-KR" sz="2400"/>
              <a:t>.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790773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824578"/>
            <a:ext cx="8191473" cy="102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/>
              <a:t>7. emulate_work()</a:t>
            </a:r>
            <a:r>
              <a:rPr lang="ko-KR" altLang="en-US"/>
              <a:t>를 작업 항목으로 간주하고 특정 </a:t>
            </a:r>
            <a:r>
              <a:rPr lang="en-US" altLang="ko-KR"/>
              <a:t>workqueue</a:t>
            </a:r>
            <a:r>
              <a:rPr lang="ko-KR" altLang="en-US"/>
              <a:t>에 푸시하려면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work_info </a:t>
            </a:r>
            <a:r>
              <a:rPr lang="ko-KR" altLang="en-US"/>
              <a:t>구조체와 </a:t>
            </a:r>
            <a:r>
              <a:rPr lang="en-US" altLang="ko-KR"/>
              <a:t>offload_function() </a:t>
            </a:r>
            <a:r>
              <a:rPr lang="ko-KR" altLang="en-US"/>
              <a:t>함수를 생성하여야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 함수는 </a:t>
            </a:r>
            <a:r>
              <a:rPr lang="en-US" altLang="ko-KR"/>
              <a:t>emulate_work() </a:t>
            </a:r>
            <a:r>
              <a:rPr lang="ko-KR" altLang="en-US"/>
              <a:t>만 실행하도록 설정하여야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12775" y="2146782"/>
            <a:ext cx="8350603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7 - Create work_info structure and offload function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work_info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k_work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work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name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my_work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offload_function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k_work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work_term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emulate_work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27073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824578"/>
            <a:ext cx="8963608" cy="1024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/>
              <a:t>8. thread0</a:t>
            </a:r>
            <a:r>
              <a:rPr lang="ko-KR" altLang="en-US"/>
              <a:t>의 진입함수에서 </a:t>
            </a:r>
            <a:r>
              <a:rPr lang="en-US" altLang="ko-KR"/>
              <a:t>k_work_queue_start()</a:t>
            </a:r>
            <a:r>
              <a:rPr lang="ko-KR" altLang="en-US"/>
              <a:t>를 사용하여 </a:t>
            </a:r>
            <a:r>
              <a:rPr lang="en-US" altLang="ko-KR"/>
              <a:t>workqueue</a:t>
            </a:r>
            <a:r>
              <a:rPr lang="ko-KR" altLang="en-US"/>
              <a:t>를 시작한다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그 다음 </a:t>
            </a:r>
            <a:r>
              <a:rPr lang="en-US" altLang="ko-KR"/>
              <a:t>handler</a:t>
            </a:r>
            <a:r>
              <a:rPr lang="ko-KR" altLang="en-US"/>
              <a:t>인 </a:t>
            </a:r>
            <a:r>
              <a:rPr lang="en-US" altLang="ko-KR"/>
              <a:t>offload_function() </a:t>
            </a:r>
            <a:r>
              <a:rPr lang="ko-KR" altLang="en-US"/>
              <a:t>를 </a:t>
            </a:r>
            <a:r>
              <a:rPr lang="en-US" altLang="ko-KR"/>
              <a:t>work item</a:t>
            </a:r>
            <a:r>
              <a:rPr lang="ko-KR" altLang="en-US"/>
              <a:t>에 연결시키기 위하여 </a:t>
            </a:r>
            <a:br>
              <a:rPr lang="en-US" altLang="ko-KR"/>
            </a:br>
            <a:r>
              <a:rPr lang="en-US" altLang="ko-KR"/>
              <a:t>   k_work_init()</a:t>
            </a:r>
            <a:r>
              <a:rPr lang="ko-KR" altLang="en-US"/>
              <a:t>를 사용하여 </a:t>
            </a:r>
            <a:r>
              <a:rPr lang="en-US" altLang="ko-KR"/>
              <a:t>work item</a:t>
            </a:r>
            <a:r>
              <a:rPr lang="ko-KR" altLang="en-US"/>
              <a:t>을 초기화시킨다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BED5AE-C7A7-4AEF-A0C7-9AAB32863CF6}"/>
              </a:ext>
            </a:extLst>
          </p:cNvPr>
          <p:cNvSpPr/>
          <p:nvPr/>
        </p:nvSpPr>
        <p:spPr>
          <a:xfrm>
            <a:off x="612775" y="2156639"/>
            <a:ext cx="10298032" cy="20313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/* STEP 8 - Start the workqueue,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/* initialize the work item and connect it to its handler function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k_work_queue_start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offload_work_q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my_stack_area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K_THREAD_STACK_SIZEOF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my_stack_area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WORKQ_PRIORITY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strcpy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my_work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"Thread0 emulate_work()"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k_work_init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my_work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work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offload_function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47686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824578"/>
            <a:ext cx="11592212" cy="1344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/>
              <a:t>9. while </a:t>
            </a:r>
            <a:r>
              <a:rPr lang="ko-KR" altLang="en-US"/>
              <a:t>루프에서 </a:t>
            </a:r>
            <a:r>
              <a:rPr lang="en-US" altLang="ko-KR"/>
              <a:t>emulate_work</a:t>
            </a:r>
            <a:r>
              <a:rPr lang="ko-KR" altLang="en-US"/>
              <a:t>를 실행시키는 대신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k_work_submit_to_queue() </a:t>
            </a:r>
            <a:r>
              <a:rPr lang="ko-KR" altLang="en-US"/>
              <a:t>를 사용하여 </a:t>
            </a:r>
            <a:r>
              <a:rPr lang="en-US" altLang="ko-KR"/>
              <a:t>workqueqe</a:t>
            </a:r>
            <a:r>
              <a:rPr lang="ko-KR" altLang="en-US"/>
              <a:t>에 </a:t>
            </a:r>
            <a:r>
              <a:rPr lang="en-US" altLang="ko-KR"/>
              <a:t>work item</a:t>
            </a:r>
            <a:r>
              <a:rPr lang="ko-KR" altLang="en-US"/>
              <a:t>을 </a:t>
            </a:r>
            <a:r>
              <a:rPr lang="en-US" altLang="ko-KR"/>
              <a:t>submit </a:t>
            </a:r>
            <a:r>
              <a:rPr lang="ko-KR" altLang="en-US"/>
              <a:t>한다</a:t>
            </a:r>
            <a:r>
              <a:rPr lang="en-US" altLang="ko-KR"/>
              <a:t>. </a:t>
            </a:r>
          </a:p>
          <a:p>
            <a:pPr>
              <a:lnSpc>
                <a:spcPts val="2500"/>
              </a:lnSpc>
            </a:pPr>
            <a:r>
              <a:rPr lang="en-US" altLang="ko-KR"/>
              <a:t>  </a:t>
            </a:r>
            <a:r>
              <a:rPr lang="ko-KR" altLang="en-US"/>
              <a:t>이렇게 하면 </a:t>
            </a:r>
            <a:r>
              <a:rPr lang="en-US" altLang="ko-KR"/>
              <a:t>thread0</a:t>
            </a:r>
            <a:r>
              <a:rPr lang="ko-KR" altLang="en-US"/>
              <a:t>은 </a:t>
            </a:r>
            <a:r>
              <a:rPr lang="en-US" altLang="ko-KR"/>
              <a:t>workqueue</a:t>
            </a:r>
            <a:r>
              <a:rPr lang="ko-KR" altLang="en-US"/>
              <a:t>에 작업 항목을 제출하고</a:t>
            </a:r>
            <a:r>
              <a:rPr lang="en-US" altLang="ko-KR"/>
              <a:t>, </a:t>
            </a:r>
            <a:r>
              <a:rPr lang="ko-KR" altLang="en-US"/>
              <a:t>실제 </a:t>
            </a:r>
            <a:r>
              <a:rPr lang="en-US" altLang="ko-KR"/>
              <a:t>emulate_work</a:t>
            </a:r>
            <a:r>
              <a:rPr lang="ko-KR" altLang="en-US"/>
              <a:t>는 </a:t>
            </a:r>
            <a:r>
              <a:rPr lang="en-US" altLang="ko-KR"/>
              <a:t>workqueue</a:t>
            </a:r>
            <a:r>
              <a:rPr lang="ko-KR" altLang="en-US"/>
              <a:t>에서 실행된다</a:t>
            </a:r>
            <a:r>
              <a:rPr lang="en-US" altLang="ko-KR"/>
              <a:t>.</a:t>
            </a:r>
          </a:p>
          <a:p>
            <a:pPr>
              <a:lnSpc>
                <a:spcPts val="2500"/>
              </a:lnSpc>
            </a:pPr>
            <a:r>
              <a:rPr lang="en-US" altLang="ko-KR"/>
              <a:t> </a:t>
            </a:r>
            <a:r>
              <a:rPr lang="ko-KR" altLang="en-US"/>
              <a:t>아래와 같이 </a:t>
            </a:r>
            <a:r>
              <a:rPr lang="en-US" altLang="ko-KR"/>
              <a:t> k_work_submit_to_queue() </a:t>
            </a:r>
            <a:r>
              <a:rPr lang="ko-KR" altLang="en-US"/>
              <a:t>추가</a:t>
            </a:r>
            <a:r>
              <a:rPr lang="en-US" altLang="ko-KR"/>
              <a:t>, emulate_work() </a:t>
            </a:r>
            <a:r>
              <a:rPr lang="ko-KR" altLang="en-US"/>
              <a:t>삭제하자</a:t>
            </a:r>
            <a:r>
              <a:rPr lang="en-US" altLang="ko-KR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12775" y="2488011"/>
            <a:ext cx="1131958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/* STEP 9 - Submit the work item to the workqueue instead of </a:t>
            </a:r>
            <a:b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    calling emulate_work() directly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 /* Remember to comment out emulate_work();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k_work_submit_to_queue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offload_work_q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my_work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work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   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//emulate_work();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40058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824578"/>
            <a:ext cx="2035557" cy="383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b="1">
                <a:solidFill>
                  <a:srgbClr val="0000FF"/>
                </a:solidFill>
              </a:rPr>
              <a:t>10. build &amp; flash</a:t>
            </a:r>
            <a:endParaRPr lang="ko-KR" altLang="en-US" b="1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309941"/>
            <a:ext cx="5683221" cy="391681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096000" y="1309941"/>
            <a:ext cx="6093335" cy="279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thread0</a:t>
            </a:r>
            <a:r>
              <a:rPr lang="ko-KR" altLang="en-US"/>
              <a:t>은 이제 </a:t>
            </a:r>
            <a:r>
              <a:rPr lang="en-US" altLang="ko-KR"/>
              <a:t>emulate_work()</a:t>
            </a:r>
            <a:r>
              <a:rPr lang="ko-KR" altLang="en-US"/>
              <a:t>의 처리를 낮은 </a:t>
            </a:r>
            <a:br>
              <a:rPr lang="en-US" altLang="ko-KR"/>
            </a:br>
            <a:r>
              <a:rPr lang="ko-KR" altLang="en-US"/>
              <a:t>우선순위의 </a:t>
            </a:r>
            <a:r>
              <a:rPr lang="en-US" altLang="ko-KR"/>
              <a:t>worker thread</a:t>
            </a:r>
            <a:r>
              <a:rPr lang="ko-KR" altLang="en-US"/>
              <a:t>로 오프로드하고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즉 </a:t>
            </a:r>
            <a:r>
              <a:rPr lang="en-US" altLang="ko-KR"/>
              <a:t>thread0</a:t>
            </a:r>
            <a:r>
              <a:rPr lang="ko-KR" altLang="en-US"/>
              <a:t>은 </a:t>
            </a:r>
            <a:r>
              <a:rPr lang="en-US" altLang="ko-KR"/>
              <a:t>20ms </a:t>
            </a:r>
            <a:r>
              <a:rPr lang="ko-KR" altLang="en-US"/>
              <a:t>동안 잠자기 전에 이 높은 </a:t>
            </a:r>
            <a:br>
              <a:rPr lang="en-US" altLang="ko-KR"/>
            </a:br>
            <a:r>
              <a:rPr lang="ko-KR" altLang="en-US"/>
              <a:t>우선순위 컨텍스트에서 더 적은 작업을 처리하게 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이로인해 </a:t>
            </a:r>
            <a:r>
              <a:rPr lang="en-US" altLang="ko-KR"/>
              <a:t>thread1</a:t>
            </a:r>
            <a:r>
              <a:rPr lang="ko-KR" altLang="en-US"/>
              <a:t>의 처리 시간이 늘어나게 되며</a:t>
            </a:r>
            <a:br>
              <a:rPr lang="en-US" altLang="ko-KR"/>
            </a:br>
            <a:r>
              <a:rPr lang="en-US" altLang="ko-KR"/>
              <a:t>thread0</a:t>
            </a:r>
            <a:r>
              <a:rPr lang="ko-KR" altLang="en-US"/>
              <a:t>의 간섭이 줄어들게 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236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2161169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 </a:t>
            </a:r>
            <a:r>
              <a:rPr lang="en-US" altLang="ko-KR"/>
              <a:t>time line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3" y="988804"/>
            <a:ext cx="8435653" cy="58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5121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Excecise 3 –  Workquequ creation and work item submission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1852284" cy="3258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thread0</a:t>
            </a:r>
            <a:r>
              <a:rPr lang="ko-KR" altLang="en-US"/>
              <a:t>은 이제 한 번의 작업 라운드를 완료하는데 </a:t>
            </a:r>
            <a:r>
              <a:rPr lang="en-US" altLang="ko-KR"/>
              <a:t>1msec </a:t>
            </a:r>
            <a:r>
              <a:rPr lang="ko-KR" altLang="en-US"/>
              <a:t>미만의 시간이 걸리며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이 후 </a:t>
            </a:r>
            <a:r>
              <a:rPr lang="en-US" altLang="ko-KR"/>
              <a:t>sleep</a:t>
            </a:r>
            <a:r>
              <a:rPr lang="ko-KR" altLang="en-US"/>
              <a:t>에 들어가 다른 낮은 우선 순위 스레들에게 더 많은 실행 시간을 제공한다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이는 </a:t>
            </a:r>
            <a:r>
              <a:rPr lang="en-US" altLang="ko-KR"/>
              <a:t>thread0</a:t>
            </a:r>
            <a:r>
              <a:rPr lang="ko-KR" altLang="en-US"/>
              <a:t>의 경우</a:t>
            </a:r>
            <a:r>
              <a:rPr lang="en-US" altLang="ko-KR"/>
              <a:t>, emulate_work()</a:t>
            </a:r>
            <a:r>
              <a:rPr lang="ko-KR" altLang="en-US"/>
              <a:t>의 실행이 지연되더라도 문제없기 때문에 적절한 방식이다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또한</a:t>
            </a:r>
            <a:r>
              <a:rPr lang="en-US" altLang="ko-KR"/>
              <a:t>, thread1</a:t>
            </a:r>
            <a:r>
              <a:rPr lang="ko-KR" altLang="en-US"/>
              <a:t>이 작업 처리 라운드를 완료하는 데 걸리는 시간이 </a:t>
            </a:r>
            <a:r>
              <a:rPr lang="en-US" altLang="ko-KR"/>
              <a:t>thread0</a:t>
            </a:r>
            <a:r>
              <a:rPr lang="ko-KR" altLang="en-US"/>
              <a:t>이 작업을 </a:t>
            </a:r>
            <a:r>
              <a:rPr lang="en-US" altLang="ko-KR"/>
              <a:t>workqueue</a:t>
            </a:r>
            <a:r>
              <a:rPr lang="ko-KR" altLang="en-US"/>
              <a:t>로 </a:t>
            </a:r>
            <a:r>
              <a:rPr lang="en-US" altLang="ko-KR"/>
              <a:t>offload </a:t>
            </a:r>
            <a:r>
              <a:rPr lang="ko-KR" altLang="en-US"/>
              <a:t>하지 </a:t>
            </a:r>
            <a:br>
              <a:rPr lang="en-US" altLang="ko-KR"/>
            </a:br>
            <a:r>
              <a:rPr lang="ko-KR" altLang="en-US"/>
              <a:t>않았던 경우보다 훨씬 짧아진 것을 알수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이는 좋은 아키텍처의 예로</a:t>
            </a:r>
            <a:r>
              <a:rPr lang="en-US" altLang="ko-KR"/>
              <a:t>, </a:t>
            </a:r>
            <a:r>
              <a:rPr lang="ko-KR" altLang="en-US"/>
              <a:t>긴급한 작업만 높은 우선순위에서 처리하고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비긴급 작업은 적절한 낮은 우선 순위로 오프로드하는 방식이다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7946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9409948" cy="3714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3600"/>
              </a:lnSpc>
              <a:buAutoNum type="arabicPeriod"/>
            </a:pPr>
            <a:r>
              <a:rPr lang="en-US" altLang="ko-KR" sz="1600"/>
              <a:t>Which of these are not an example of a rescheduling point?</a:t>
            </a:r>
          </a:p>
          <a:p>
            <a:pPr>
              <a:lnSpc>
                <a:spcPts val="3600"/>
              </a:lnSpc>
            </a:pPr>
            <a:r>
              <a:rPr lang="en-US" altLang="ko-KR" sz="1600"/>
              <a:t>   ① When the application reboots after power cycling</a:t>
            </a:r>
            <a:br>
              <a:rPr lang="en-US" altLang="ko-KR" sz="1600"/>
            </a:br>
            <a:r>
              <a:rPr lang="en-US" altLang="ko-KR" sz="1600"/>
              <a:t>   ② When time slicing is enabled and the thread has run continuously </a:t>
            </a:r>
            <a:br>
              <a:rPr lang="en-US" altLang="ko-KR" sz="1600"/>
            </a:br>
            <a:r>
              <a:rPr lang="en-US" altLang="ko-KR" sz="1600"/>
              <a:t>       for the maximum time slice time allowed</a:t>
            </a:r>
            <a:br>
              <a:rPr lang="en-US" altLang="ko-KR" sz="1600"/>
            </a:br>
            <a:r>
              <a:rPr lang="en-US" altLang="ko-KR" sz="1600"/>
              <a:t>   ③ When a receiving thread gets new data from other threads using data passing kernel objects</a:t>
            </a:r>
            <a:br>
              <a:rPr lang="en-US" altLang="ko-KR" sz="1600"/>
            </a:br>
            <a:r>
              <a:rPr lang="en-US" altLang="ko-KR" sz="1600"/>
              <a:t>   ④ </a:t>
            </a:r>
            <a:r>
              <a:rPr lang="ko-KR" altLang="ko-KR" sz="1600">
                <a:solidFill>
                  <a:srgbClr val="4B4F58"/>
                </a:solidFill>
                <a:latin typeface="Arial" panose="020B0604020202020204" pitchFamily="34" charset="0"/>
                <a:ea typeface="GT-Eesti Display"/>
              </a:rPr>
              <a:t>When a thread calls </a:t>
            </a:r>
            <a:r>
              <a:rPr lang="ko-KR" altLang="ko-KR" sz="1600">
                <a:solidFill>
                  <a:srgbClr val="4B4F58"/>
                </a:solidFill>
                <a:latin typeface="Arial Unicode MS"/>
                <a:ea typeface="Monaco"/>
              </a:rPr>
              <a:t>k_yield()</a:t>
            </a:r>
            <a:r>
              <a:rPr lang="ko-KR" altLang="ko-KR" sz="1600"/>
              <a:t> </a:t>
            </a:r>
            <a:br>
              <a:rPr lang="en-US" altLang="ko-KR" sz="1600"/>
            </a:br>
            <a:r>
              <a:rPr lang="en-US" altLang="ko-KR" sz="1600"/>
              <a:t>2. A thread that is currently being executed by the CPU is in the  [ Runnign ]  state.</a:t>
            </a:r>
            <a:endParaRPr lang="ko-KR" altLang="ko-KR" sz="1600">
              <a:latin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en-US" altLang="ko-KR" sz="1600"/>
              <a:t>3. </a:t>
            </a:r>
            <a:r>
              <a:rPr lang="en-US" altLang="ko-KR"/>
              <a:t>The core of an RTOS is called the [  Kernel  ] .</a:t>
            </a:r>
            <a:endParaRPr lang="ko-KR" altLang="en-US" sz="16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E0D7970-2EC6-4EA6-BB3A-FA419906A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349" y="457331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2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5068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2. nRF Connect for Desktop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8A48BB-13FA-47B4-8879-8645CA45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92" y="1567003"/>
            <a:ext cx="7030431" cy="529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90975C-E10C-4336-B8EB-99E388155B84}"/>
              </a:ext>
            </a:extLst>
          </p:cNvPr>
          <p:cNvSpPr/>
          <p:nvPr/>
        </p:nvSpPr>
        <p:spPr>
          <a:xfrm>
            <a:off x="2706624" y="3974592"/>
            <a:ext cx="6303264" cy="8778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4805B-F44D-4CC9-90F0-6DD0D1FE0567}"/>
              </a:ext>
            </a:extLst>
          </p:cNvPr>
          <p:cNvSpPr txBox="1"/>
          <p:nvPr/>
        </p:nvSpPr>
        <p:spPr>
          <a:xfrm>
            <a:off x="243840" y="643673"/>
            <a:ext cx="10157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개발에 필요한 </a:t>
            </a:r>
            <a:r>
              <a:rPr lang="en-US" altLang="ko-KR" sz="1600"/>
              <a:t>SDK</a:t>
            </a:r>
            <a:r>
              <a:rPr lang="ko-KR" altLang="en-US" sz="1600"/>
              <a:t>를 </a:t>
            </a:r>
            <a:r>
              <a:rPr lang="en-US" altLang="ko-KR" sz="1600"/>
              <a:t>nRF Connect for Desktop</a:t>
            </a:r>
            <a:r>
              <a:rPr lang="ko-KR" altLang="en-US" sz="1600"/>
              <a:t>에서 설치할 수도 있지만</a:t>
            </a:r>
            <a:r>
              <a:rPr lang="en-US" altLang="ko-KR" sz="1600"/>
              <a:t>, VS Code</a:t>
            </a:r>
            <a:r>
              <a:rPr lang="ko-KR" altLang="en-US" sz="1600"/>
              <a:t>에서 직접하기로 한다</a:t>
            </a:r>
            <a:r>
              <a:rPr lang="en-US" altLang="ko-KR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nRF Connect for Desktop</a:t>
            </a:r>
            <a:r>
              <a:rPr lang="ko-KR" altLang="en-US" sz="1600"/>
              <a:t>에 포함된 </a:t>
            </a:r>
            <a:r>
              <a:rPr lang="en-US" altLang="ko-KR" sz="1600"/>
              <a:t>Programmer</a:t>
            </a:r>
            <a:r>
              <a:rPr lang="ko-KR" altLang="en-US" sz="1600"/>
              <a:t>는 </a:t>
            </a:r>
            <a:r>
              <a:rPr lang="en-US" altLang="ko-KR" sz="1600"/>
              <a:t>.hex </a:t>
            </a:r>
            <a:r>
              <a:rPr lang="ko-KR" altLang="en-US" sz="1600"/>
              <a:t>파일을 칩에 다운로드 하는 프로그램으로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개발 단계에서는 </a:t>
            </a:r>
            <a:r>
              <a:rPr lang="en-US" altLang="ko-KR" sz="1600"/>
              <a:t>VS Code</a:t>
            </a:r>
            <a:r>
              <a:rPr lang="ko-KR" altLang="en-US" sz="1600"/>
              <a:t>에서 직접할 수 있지만 배포 단계에서는 </a:t>
            </a:r>
            <a:r>
              <a:rPr lang="en-US" altLang="ko-KR" sz="1600"/>
              <a:t>Programmer</a:t>
            </a:r>
            <a:r>
              <a:rPr lang="ko-KR" altLang="en-US" sz="1600"/>
              <a:t>를 사용한다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7217207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4948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600" b="1">
                <a:solidFill>
                  <a:schemeClr val="tx1"/>
                </a:solidFill>
              </a:rPr>
              <a:t>Thread Synchronization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05442" y="3359344"/>
            <a:ext cx="6487673" cy="1542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여러 스레드가 동시에 실행될 때 스레드 동기화 필요</a:t>
            </a:r>
            <a:endParaRPr lang="en-US" altLang="ko-KR" sz="2000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스레드 동기화 필요성</a:t>
            </a:r>
            <a:endParaRPr lang="en-US" altLang="ko-KR" sz="2000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세마포어</a:t>
            </a:r>
            <a:endParaRPr lang="en-US" altLang="ko-KR" sz="2000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뮤텍스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2672" y="6488668"/>
            <a:ext cx="8773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8 - Thread synchronization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30071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Thread synchronization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0669588" cy="5717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다중 스레드 어플리케이션에서 여러 스레드가 동시에 동작중일 때 하나 이상의 스레드가 동시에 </a:t>
            </a:r>
            <a:br>
              <a:rPr lang="en-US" altLang="ko-KR"/>
            </a:br>
            <a:r>
              <a:rPr lang="ko-KR" altLang="en-US"/>
              <a:t>동일한 코드</a:t>
            </a:r>
            <a:r>
              <a:rPr lang="en-US" altLang="ko-KR"/>
              <a:t>(critical section)</a:t>
            </a:r>
            <a:r>
              <a:rPr lang="ko-KR" altLang="en-US"/>
              <a:t>에 접근한다면</a:t>
            </a:r>
            <a:r>
              <a:rPr lang="en-US" altLang="ko-KR"/>
              <a:t>? 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/>
              <a:t>예기치 않거나 잘못된 동작이 발생할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 동기화의 필요성은 주어진 시간에 하나의 스레드만 실행하도록 하는 메커니즘이다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 동기화를 위해 사용할 수 있는 메커니즘은 세마포어</a:t>
            </a:r>
            <a:r>
              <a:rPr lang="en-US" altLang="ko-KR"/>
              <a:t>(semaphores)</a:t>
            </a:r>
            <a:r>
              <a:rPr lang="ko-KR" altLang="en-US"/>
              <a:t>와 뮤텍스</a:t>
            </a:r>
            <a:r>
              <a:rPr lang="en-US" altLang="ko-KR"/>
              <a:t>(mutexes)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스레드가 세그먼트를 완료하기 전에 다른 스레드가 세그먼트를 실행할 수 없도록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semaphor</a:t>
            </a:r>
            <a:r>
              <a:rPr lang="ko-KR" altLang="en-US"/>
              <a:t>는 초기화 시 설정된 최대값을 가지며</a:t>
            </a:r>
            <a:r>
              <a:rPr lang="en-US" altLang="ko-KR"/>
              <a:t>, </a:t>
            </a:r>
            <a:r>
              <a:rPr lang="ko-KR" altLang="en-US"/>
              <a:t>이 값을 초과할 수 없다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mutex</a:t>
            </a:r>
            <a:r>
              <a:rPr lang="ko-KR" altLang="en-US"/>
              <a:t>는 소유권 개념을 가지며</a:t>
            </a:r>
            <a:r>
              <a:rPr lang="en-US" altLang="ko-KR"/>
              <a:t>, </a:t>
            </a:r>
            <a:r>
              <a:rPr lang="ko-KR" altLang="en-US"/>
              <a:t>한 스레드가 값을 증가시켰다면</a:t>
            </a:r>
            <a:r>
              <a:rPr lang="en-US" altLang="ko-KR"/>
              <a:t>(</a:t>
            </a:r>
            <a:r>
              <a:rPr lang="ko-KR" altLang="en-US"/>
              <a:t>소유권을 가졌다면</a:t>
            </a:r>
            <a:r>
              <a:rPr lang="en-US" altLang="ko-KR"/>
              <a:t>) </a:t>
            </a:r>
            <a:r>
              <a:rPr lang="ko-KR" altLang="en-US"/>
              <a:t>해당 스레드가</a:t>
            </a:r>
            <a:br>
              <a:rPr lang="en-US" altLang="ko-KR"/>
            </a:br>
            <a:r>
              <a:rPr lang="ko-KR" altLang="en-US"/>
              <a:t>값을 감소시킬수 있다</a:t>
            </a:r>
            <a:r>
              <a:rPr lang="en-US" altLang="ko-KR"/>
              <a:t>. </a:t>
            </a:r>
            <a:r>
              <a:rPr lang="ko-KR" altLang="en-US"/>
              <a:t>이 값이 </a:t>
            </a:r>
            <a:r>
              <a:rPr lang="en-US" altLang="ko-KR"/>
              <a:t>‘0’</a:t>
            </a:r>
            <a:r>
              <a:rPr lang="ko-KR" altLang="en-US"/>
              <a:t>이 되면 소유권이 해제된다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FF"/>
                </a:solidFill>
              </a:rPr>
              <a:t>학습 내용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스레드 동기화 메커니즘의 필요성 이해하기</a:t>
            </a:r>
            <a:br>
              <a:rPr lang="en-US" altLang="ko-KR"/>
            </a:br>
            <a:r>
              <a:rPr lang="en-US" altLang="ko-KR"/>
              <a:t>- semaphore, mutex </a:t>
            </a:r>
            <a:r>
              <a:rPr lang="ko-KR" altLang="en-US"/>
              <a:t>기본 속성 학습하기</a:t>
            </a:r>
            <a:br>
              <a:rPr lang="en-US" altLang="ko-KR"/>
            </a:br>
            <a:r>
              <a:rPr lang="en-US" altLang="ko-KR"/>
              <a:t>- semaphore, mutex</a:t>
            </a:r>
            <a:r>
              <a:rPr lang="ko-KR" altLang="en-US"/>
              <a:t>를 사용하여 스레드 동기화 구현 실습</a:t>
            </a: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25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2662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1564384" cy="5374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세마포어는 공통 자원의 상태를 나타내는 일반 변수이다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세마포어는 공유 리소스의 상태를 표시하며</a:t>
            </a:r>
            <a:r>
              <a:rPr lang="en-US" altLang="ko-KR"/>
              <a:t>, </a:t>
            </a:r>
            <a:r>
              <a:rPr lang="ko-KR" altLang="en-US"/>
              <a:t>여러 스레드가 액세스해야 하는 유한한 리소스 인스턴스를</a:t>
            </a:r>
            <a:br>
              <a:rPr lang="en-US" altLang="ko-KR"/>
            </a:br>
            <a:r>
              <a:rPr lang="ko-KR" altLang="en-US"/>
              <a:t>관리하기 위한 리소스 공유 메커니즘으로 볼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세마포어는 주로 신호 전달 메커니즘으로 사용되며</a:t>
            </a:r>
            <a:r>
              <a:rPr lang="en-US" altLang="ko-KR"/>
              <a:t>, </a:t>
            </a:r>
            <a:r>
              <a:rPr lang="ko-KR" altLang="en-US"/>
              <a:t>특정 개수의 리소스 인스턴스에 대한 접근을 제어한다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세마포어 속성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초기화 시 초기 개수와 최대 제한을 설정한다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- “Give”</a:t>
            </a:r>
            <a:r>
              <a:rPr lang="ko-KR" altLang="en-US"/>
              <a:t>는 카운트가 이미 최대 한계에 도달하지 않는 한 세마포어 카운트를 증가시키며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 경우 신호는 증가하지 않는다</a:t>
            </a:r>
            <a:r>
              <a:rPr lang="en-US" altLang="ko-KR"/>
              <a:t>. “Give”</a:t>
            </a:r>
            <a:r>
              <a:rPr lang="ko-KR" altLang="en-US"/>
              <a:t>는 모든 스레드 혹은 </a:t>
            </a:r>
            <a:r>
              <a:rPr lang="en-US" altLang="ko-KR"/>
              <a:t>ISR </a:t>
            </a:r>
            <a:r>
              <a:rPr lang="ko-KR" altLang="en-US"/>
              <a:t>에서 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“Take”</a:t>
            </a:r>
            <a:r>
              <a:rPr lang="ko-KR" altLang="en-US"/>
              <a:t>는 세마포어를 사용할 수 없는 경우가 아닌 한 세마포어 카운트를 감소시킨다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사용할 수 없는 세마포어를 사용하려는 모든 스레드는 다른 스레드가 세마포어를 </a:t>
            </a:r>
            <a:r>
              <a:rPr lang="en-US" altLang="ko-KR"/>
              <a:t>giving </a:t>
            </a:r>
            <a:r>
              <a:rPr lang="ko-KR" altLang="en-US"/>
              <a:t>함으로써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가능하게 만들어 놓을 때까지 기다려야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세마포어는 소유권이 없다</a:t>
            </a:r>
            <a:r>
              <a:rPr lang="en-US" altLang="ko-KR"/>
              <a:t>. </a:t>
            </a:r>
            <a:r>
              <a:rPr lang="ko-KR" altLang="en-US"/>
              <a:t>하나의 스레드에서 사용할 수 있으며 모든 스레드에서 제공할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세마포어를 가져온 스레드가 세마포어를 제공할 필요는 없다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230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Semaphores . </a:t>
            </a:r>
            <a:r>
              <a:rPr lang="ko-KR" altLang="en-US" sz="2000" b="1">
                <a:solidFill>
                  <a:schemeClr val="tx1"/>
                </a:solidFill>
              </a:rPr>
              <a:t>속성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75" y="661299"/>
            <a:ext cx="8058258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9770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Semaphores . </a:t>
            </a:r>
            <a:r>
              <a:rPr lang="ko-KR" altLang="en-US" sz="2000" b="1">
                <a:solidFill>
                  <a:schemeClr val="tx1"/>
                </a:solidFill>
              </a:rPr>
              <a:t>속성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1758475" cy="4554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세마포어 속성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초기화 시 세마포어의 초기 카운트</a:t>
            </a:r>
            <a:r>
              <a:rPr lang="en-US" altLang="ko-KR"/>
              <a:t>(‘0’</a:t>
            </a:r>
            <a:r>
              <a:rPr lang="ko-KR" altLang="en-US"/>
              <a:t>이상</a:t>
            </a:r>
            <a:r>
              <a:rPr lang="en-US" altLang="ko-KR"/>
              <a:t>)</a:t>
            </a:r>
            <a:r>
              <a:rPr lang="ko-KR" altLang="en-US"/>
              <a:t>와 최대 제한을 설정한다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- “Give”</a:t>
            </a:r>
            <a:r>
              <a:rPr lang="ko-KR" altLang="en-US"/>
              <a:t>는 세마포어 카운트를 증가시키며</a:t>
            </a:r>
            <a:r>
              <a:rPr lang="en-US" altLang="ko-KR"/>
              <a:t>, </a:t>
            </a:r>
            <a:r>
              <a:rPr lang="ko-KR" altLang="en-US"/>
              <a:t>단 카운트가 최대 한도에 도달한 경우 더 이상 증가시키지 않는다</a:t>
            </a:r>
            <a:r>
              <a:rPr lang="en-US" altLang="ko-KR"/>
              <a:t>.</a:t>
            </a:r>
            <a:r>
              <a:rPr lang="ko-KR" altLang="en-US"/>
              <a:t> </a:t>
            </a:r>
            <a:br>
              <a:rPr lang="en-US" altLang="ko-KR"/>
            </a:br>
            <a:r>
              <a:rPr lang="en-US" altLang="ko-KR"/>
              <a:t>  “Give”</a:t>
            </a:r>
            <a:r>
              <a:rPr lang="ko-KR" altLang="en-US"/>
              <a:t>는 모든 스레드 혹은 </a:t>
            </a:r>
            <a:r>
              <a:rPr lang="en-US" altLang="ko-KR"/>
              <a:t>ISR </a:t>
            </a:r>
            <a:r>
              <a:rPr lang="ko-KR" altLang="en-US"/>
              <a:t>에서 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“Take”</a:t>
            </a:r>
            <a:r>
              <a:rPr lang="ko-KR" altLang="en-US"/>
              <a:t>는 세마포어를 사용할 수 없는 경우가 아닌 한 세마포어 카운트를 감소시킨다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사용할 수 없는 세마포어를 사용하려는 모든 스레드는 다른 스레드가 세마포어를 </a:t>
            </a:r>
            <a:r>
              <a:rPr lang="en-US" altLang="ko-KR"/>
              <a:t>giving </a:t>
            </a:r>
            <a:r>
              <a:rPr lang="ko-KR" altLang="en-US"/>
              <a:t>함으로써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가능하게 만들어 놓을 때까지 기다려야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“Take”</a:t>
            </a:r>
            <a:r>
              <a:rPr lang="ko-KR" altLang="en-US"/>
              <a:t>는 스레드에서만 수행 가능하며</a:t>
            </a:r>
            <a:r>
              <a:rPr lang="en-US" altLang="ko-KR"/>
              <a:t>, ISR</a:t>
            </a:r>
            <a:r>
              <a:rPr lang="ko-KR" altLang="en-US"/>
              <a:t>에서는 사용할 수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세마포어는 소유권 개념이 없기 때문에</a:t>
            </a:r>
            <a:r>
              <a:rPr lang="en-US" altLang="ko-KR"/>
              <a:t>, </a:t>
            </a:r>
            <a:r>
              <a:rPr lang="ko-KR" altLang="en-US"/>
              <a:t>세마포어를 </a:t>
            </a:r>
            <a:r>
              <a:rPr lang="en-US" altLang="ko-KR"/>
              <a:t>“Take”</a:t>
            </a:r>
            <a:r>
              <a:rPr lang="ko-KR" altLang="en-US"/>
              <a:t>한 스레드는 우선순위 상속을 받을 수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이는 세마포어를 </a:t>
            </a:r>
            <a:r>
              <a:rPr lang="en-US" altLang="ko-KR"/>
              <a:t>“Take” </a:t>
            </a:r>
            <a:r>
              <a:rPr lang="ko-KR" altLang="en-US"/>
              <a:t>한 스레드가 이를 소유하지 않으며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  다른 어떤 스레드도 세마포어를 </a:t>
            </a:r>
            <a:r>
              <a:rPr lang="en-US" altLang="ko-KR"/>
              <a:t>“Give”</a:t>
            </a:r>
            <a:r>
              <a:rPr lang="ko-KR" altLang="en-US"/>
              <a:t>할 수 있기 때문이다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07605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Mutexes </a:t>
            </a:r>
            <a:r>
              <a:rPr lang="ko-KR" altLang="en-US" sz="2000" b="1">
                <a:solidFill>
                  <a:schemeClr val="tx1"/>
                </a:solidFill>
              </a:rPr>
              <a:t>개념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7975" y="661299"/>
            <a:ext cx="12056506" cy="4554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뮤텍스는 세마포어와 달리 </a:t>
            </a:r>
            <a:r>
              <a:rPr lang="en-US" altLang="ko-KR"/>
              <a:t>‘lock’, ‘unlock’, </a:t>
            </a:r>
            <a:r>
              <a:rPr lang="ko-KR" altLang="en-US"/>
              <a:t>두 개의 값만 사용할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뮤텍스는 소유권 속성을 가지고 있어 뮤텍스를 잠근 스레드만이 이를 잠근 해제할 수있다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단일 키로 잠그고 여는 메커니즘이라고 생각할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특정 코드 섹션이나 리소스와 같은 단일 객체에 접근하려는 스레드는 먼저 잠근 해제된 뮤텍스에 접근해야 하며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이를 잠근 후 객체에 접근할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만약 뮤텍스가 이미 잠겨 잇다면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해당 뮤텍스에 접근하려는 스레드는 차단</a:t>
            </a:r>
            <a:r>
              <a:rPr lang="en-US" altLang="ko-KR"/>
              <a:t>(blocked)</a:t>
            </a:r>
            <a:r>
              <a:rPr lang="ko-KR" altLang="en-US"/>
              <a:t>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뮤텍스를 잠근 스레드가 이를 잠근 해제할 때까지 기다려야 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뮤텍스의 일반적인 용도는 여러 스레드에서 액세스할 수 있는 코드의 임계 구역을 보호하는 것이다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임계 구역은 다른 스레드의 방해없이 완료되어야 하는 코드 조각으로 그렇지 않으면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해당 중요 섹션 내의 전역</a:t>
            </a:r>
            <a:r>
              <a:rPr lang="en-US" altLang="ko-KR"/>
              <a:t>/</a:t>
            </a:r>
            <a:r>
              <a:rPr lang="ko-KR" altLang="en-US"/>
              <a:t>정적 데이터가 잘못 표시되거나 손상될 수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4972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Mutexes </a:t>
            </a:r>
            <a:r>
              <a:rPr lang="ko-KR" altLang="en-US" sz="2000" b="1">
                <a:solidFill>
                  <a:schemeClr val="tx1"/>
                </a:solidFill>
              </a:rPr>
              <a:t>속성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7975" y="661299"/>
            <a:ext cx="9533379" cy="49645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뮤텍스를 잠그면 잠금 횟수가 증가한다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재귀적 잠금</a:t>
            </a:r>
            <a:r>
              <a:rPr lang="en-US" altLang="ko-KR"/>
              <a:t>(</a:t>
            </a:r>
            <a:r>
              <a:rPr lang="ko-KR" altLang="en-US"/>
              <a:t>재진입 잠금</a:t>
            </a:r>
            <a:r>
              <a:rPr lang="en-US" altLang="ko-KR"/>
              <a:t>)</a:t>
            </a:r>
            <a:r>
              <a:rPr lang="ko-KR" altLang="en-US"/>
              <a:t>은 뮤텍스를 이미 소유한 스레드가 차단되지 않도록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스레드는 뮤텍스를 잠근 횟수만큼 잠금 해제해야 </a:t>
            </a:r>
            <a:br>
              <a:rPr lang="en-US" altLang="ko-KR"/>
            </a:br>
            <a:r>
              <a:rPr lang="ko-KR" altLang="en-US"/>
              <a:t>다른 스레드가 뮤텍스를 소유할 수 있도록 뮤텍스를 해제할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뮤텍스를 잠금 해제하면 잠금 횟수가 감소한다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잠금 횟수가 </a:t>
            </a:r>
            <a:r>
              <a:rPr lang="en-US" altLang="ko-KR"/>
              <a:t>‘0’</a:t>
            </a:r>
            <a:r>
              <a:rPr lang="ko-KR" altLang="en-US"/>
              <a:t>이면 뮤텍스가 잠금 해제된 상태라는 의미이다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스레드는 뮤텍스가 잠금 해제된 상태일 때만 뮤텍스를 소유하려고 시도할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뮤텍스를 잠근 스레드만 잠금을 해제할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뮤텍스 잠금 및 잠금 해제는 </a:t>
            </a:r>
            <a:r>
              <a:rPr lang="en-US" altLang="ko-KR"/>
              <a:t>ISR</a:t>
            </a:r>
            <a:r>
              <a:rPr lang="ko-KR" altLang="en-US"/>
              <a:t>이 아닌 스레드에서만 수행할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이는 </a:t>
            </a:r>
            <a:r>
              <a:rPr lang="en-US" altLang="ko-KR"/>
              <a:t>ISR</a:t>
            </a:r>
            <a:r>
              <a:rPr lang="ko-KR" altLang="en-US"/>
              <a:t>이 스케줄러의 소유권 및 우선 순위 상속 메커니즘에 참여할 수 없기 때문이다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뮤텍스를 잠그는 스레드는 뮤텍스를 잠금 해제할 수 있는 유일한 스레드이므로 </a:t>
            </a:r>
            <a:br>
              <a:rPr lang="en-US" altLang="ko-KR"/>
            </a:br>
            <a:r>
              <a:rPr lang="ko-KR" altLang="en-US"/>
              <a:t>우선순위 상속</a:t>
            </a:r>
            <a:r>
              <a:rPr lang="en-US" altLang="ko-KR"/>
              <a:t>(priority inheritance)</a:t>
            </a:r>
            <a:r>
              <a:rPr lang="ko-KR" altLang="en-US"/>
              <a:t>을 받을 자격이 있다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837547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Mutexes </a:t>
            </a:r>
            <a:r>
              <a:rPr lang="ko-KR" altLang="en-US" sz="2000" b="1">
                <a:solidFill>
                  <a:schemeClr val="tx1"/>
                </a:solidFill>
              </a:rPr>
              <a:t>속성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05" y="661299"/>
            <a:ext cx="8569637" cy="60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8491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5445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3600" b="1">
                <a:solidFill>
                  <a:schemeClr val="tx1"/>
                </a:solidFill>
              </a:rPr>
              <a:t>Exercise 1.  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5575" y="1810477"/>
            <a:ext cx="11824071" cy="2091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세마포어 사용 예를 살펴보자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이번 연습에서는 특정 리소스의 시스템 내 인스턴스 수를 반영하는 </a:t>
            </a:r>
            <a:r>
              <a:rPr lang="en-US" altLang="ko-KR"/>
              <a:t>count </a:t>
            </a:r>
            <a:r>
              <a:rPr lang="ko-KR" altLang="en-US"/>
              <a:t>속성을 가진 세마포어를 초기화한다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리소스를 소비하려는 소비자 스레드와 리소스를 생성할 생산자 스레드가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소비자 스레드가 리소스에 접근하려고 할때마다 카운트 값을 감소시켜 출력하고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생산자 스레드가 인스턴스에 대한 액세스를 포기할 때마다 카운트 값을 증가시켜 출력한다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7440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Producer thread Vs. Consumer theread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1293476" cy="4143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생산자 스레드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- </a:t>
            </a:r>
            <a:r>
              <a:rPr lang="ko-KR" altLang="en-US">
                <a:sym typeface="Wingdings" panose="05000000000000000000" pitchFamily="2" charset="2"/>
              </a:rPr>
              <a:t>새로운 데이터를 생성하거나 공유 자원에 추가한다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- </a:t>
            </a:r>
            <a:r>
              <a:rPr lang="ko-KR" altLang="en-US">
                <a:sym typeface="Wingdings" panose="05000000000000000000" pitchFamily="2" charset="2"/>
              </a:rPr>
              <a:t>데이터를 생성하여 버퍼에 추가한다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- </a:t>
            </a:r>
            <a:r>
              <a:rPr lang="ko-KR" altLang="en-US">
                <a:sym typeface="Wingdings" panose="05000000000000000000" pitchFamily="2" charset="2"/>
              </a:rPr>
              <a:t>사용 예로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로그 데이터를 생성하여 파일에 기록하거나 네트워크에서 데이터를 수신하여 </a:t>
            </a:r>
            <a:r>
              <a:rPr lang="en-US" altLang="ko-KR">
                <a:sym typeface="Wingdings" panose="05000000000000000000" pitchFamily="2" charset="2"/>
              </a:rPr>
              <a:t>Queue</a:t>
            </a:r>
            <a:r>
              <a:rPr lang="ko-KR" altLang="en-US">
                <a:sym typeface="Wingdings" panose="05000000000000000000" pitchFamily="2" charset="2"/>
              </a:rPr>
              <a:t>에 추가</a:t>
            </a: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ko-KR">
              <a:sym typeface="Wingdings" panose="05000000000000000000" pitchFamily="2" charset="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ym typeface="Wingdings" panose="05000000000000000000" pitchFamily="2" charset="2"/>
              </a:rPr>
              <a:t>소비자 스레드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- </a:t>
            </a:r>
            <a:r>
              <a:rPr lang="ko-KR" altLang="en-US">
                <a:sym typeface="Wingdings" panose="05000000000000000000" pitchFamily="2" charset="2"/>
              </a:rPr>
              <a:t>생산자가 만든 데이터를 소비하거나 공유 자원에서 사용한다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- </a:t>
            </a:r>
            <a:r>
              <a:rPr lang="ko-KR" altLang="en-US">
                <a:sym typeface="Wingdings" panose="05000000000000000000" pitchFamily="2" charset="2"/>
              </a:rPr>
              <a:t>소비자는 생산자가 생성한 자원을 꺼내 사용한다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- </a:t>
            </a:r>
            <a:r>
              <a:rPr lang="ko-KR" altLang="en-US">
                <a:sym typeface="Wingdings" panose="05000000000000000000" pitchFamily="2" charset="2"/>
              </a:rPr>
              <a:t>버퍼가 비어 있는 경우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생산자가 자원을 채울 때까지 대기 상태가 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 marL="342900" indent="-342900">
              <a:lnSpc>
                <a:spcPts val="3200"/>
              </a:lnSpc>
              <a:buAutoNum type="arabicPeriod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7251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22561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000" b="1">
                <a:solidFill>
                  <a:schemeClr val="tx1"/>
                </a:solidFill>
              </a:rPr>
              <a:t>DevAcademy</a:t>
            </a:r>
          </a:p>
          <a:p>
            <a:pPr marL="88900" algn="ctr"/>
            <a:r>
              <a:rPr lang="en-US" altLang="ko-KR" sz="4000" b="1">
                <a:solidFill>
                  <a:schemeClr val="tx1"/>
                </a:solidFill>
              </a:rPr>
              <a:t>nRF Connect SDK Fundamentals</a:t>
            </a:r>
            <a:endParaRPr lang="ko-KR" altLang="en-US" sz="4000" b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C05A28-D25C-4EF8-914F-96AD788DE6B2}"/>
              </a:ext>
            </a:extLst>
          </p:cNvPr>
          <p:cNvSpPr/>
          <p:nvPr/>
        </p:nvSpPr>
        <p:spPr>
          <a:xfrm>
            <a:off x="3377184" y="6488668"/>
            <a:ext cx="8729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nRF Connect SDK Fundamentals - Nordic Developer Academy (nordicsemi.com)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0B1F3-7BB2-4CAC-852B-D294D8F7F400}"/>
              </a:ext>
            </a:extLst>
          </p:cNvPr>
          <p:cNvSpPr txBox="1"/>
          <p:nvPr/>
        </p:nvSpPr>
        <p:spPr>
          <a:xfrm>
            <a:off x="524256" y="2786356"/>
            <a:ext cx="1010565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수업 내용은 </a:t>
            </a:r>
            <a:r>
              <a:rPr lang="en-US" altLang="ko-KR"/>
              <a:t>DevAcademy</a:t>
            </a:r>
            <a:r>
              <a:rPr lang="ko-KR" altLang="en-US"/>
              <a:t>에서 제공하는 </a:t>
            </a:r>
            <a:r>
              <a:rPr lang="en-US" altLang="ko-KR"/>
              <a:t>‘nRF Connect SDK </a:t>
            </a:r>
            <a:r>
              <a:rPr lang="ko-KR" altLang="en-US"/>
              <a:t>기초</a:t>
            </a:r>
            <a:r>
              <a:rPr lang="en-US" altLang="ko-KR"/>
              <a:t>’</a:t>
            </a:r>
            <a:r>
              <a:rPr lang="ko-KR" altLang="en-US"/>
              <a:t>를 참고 하였다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PPT</a:t>
            </a:r>
            <a:r>
              <a:rPr lang="ko-KR" altLang="en-US"/>
              <a:t>에서 제공하는 내용보다 더 자세한 정보는 </a:t>
            </a:r>
            <a:r>
              <a:rPr lang="en-US" altLang="ko-KR"/>
              <a:t>DevAcademy</a:t>
            </a:r>
            <a:r>
              <a:rPr lang="ko-KR" altLang="en-US"/>
              <a:t>를 참고한다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특히 실습을 위한 코드 참조는 반드시 </a:t>
            </a:r>
            <a:r>
              <a:rPr lang="en-US" altLang="ko-KR"/>
              <a:t>DevAcademy</a:t>
            </a:r>
            <a:r>
              <a:rPr lang="ko-KR" altLang="en-US"/>
              <a:t>를 참고해야 쉽고 빠르게 진행할 수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217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1041805" cy="3733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ko-KR" altLang="en-US"/>
              <a:t>예제 파일 열기 </a:t>
            </a:r>
            <a:r>
              <a:rPr lang="en-US" altLang="ko-KR">
                <a:sym typeface="Wingdings" panose="05000000000000000000" pitchFamily="2" charset="2"/>
              </a:rPr>
              <a:t>  lesson8/fund_less8_exer1  </a:t>
            </a:r>
          </a:p>
          <a:p>
            <a:pPr marL="342900" indent="-342900">
              <a:lnSpc>
                <a:spcPts val="3200"/>
              </a:lnSpc>
              <a:buAutoNum type="arabicPeriod"/>
            </a:pPr>
            <a:r>
              <a:rPr lang="ko-KR" altLang="en-US">
                <a:sym typeface="Wingdings" panose="05000000000000000000" pitchFamily="2" charset="2"/>
              </a:rPr>
              <a:t>생산자 스레드와 소비자 스레드의 우선 순위를 설정한다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소비자 스레드의 우선 순위를 더 높게 설정하여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>
                <a:sym typeface="Wingdings" panose="05000000000000000000" pitchFamily="2" charset="2"/>
              </a:rPr>
              <a:t>사용 가능한 리소스가 없을 때 이를 요청할 수 있는 기능을 보여준다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 marL="342900" indent="-342900">
              <a:lnSpc>
                <a:spcPts val="32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2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2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3200"/>
              </a:lnSpc>
              <a:buAutoNum type="arabicPeriod"/>
            </a:pPr>
            <a:r>
              <a:rPr lang="ko-KR" altLang="en-US">
                <a:sym typeface="Wingdings" panose="05000000000000000000" pitchFamily="2" charset="2"/>
              </a:rPr>
              <a:t>제한된 리소스의 인스턴스 수를 </a:t>
            </a:r>
            <a:r>
              <a:rPr lang="en-US" altLang="ko-KR">
                <a:sym typeface="Wingdings" panose="05000000000000000000" pitchFamily="2" charset="2"/>
              </a:rPr>
              <a:t>10</a:t>
            </a:r>
            <a:r>
              <a:rPr lang="ko-KR" altLang="en-US">
                <a:sym typeface="Wingdings" panose="05000000000000000000" pitchFamily="2" charset="2"/>
              </a:rPr>
              <a:t>으로 초기화한다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r>
              <a:rPr lang="ko-KR" altLang="en-US">
                <a:sym typeface="Wingdings" panose="05000000000000000000" pitchFamily="2" charset="2"/>
              </a:rPr>
              <a:t>해당 리소스의 인스턴스가 </a:t>
            </a:r>
            <a:r>
              <a:rPr lang="en-US" altLang="ko-KR">
                <a:sym typeface="Wingdings" panose="05000000000000000000" pitchFamily="2" charset="2"/>
              </a:rPr>
              <a:t>10</a:t>
            </a:r>
            <a:r>
              <a:rPr lang="ko-KR" altLang="en-US">
                <a:sym typeface="Wingdings" panose="05000000000000000000" pitchFamily="2" charset="2"/>
              </a:rPr>
              <a:t>개 있다고 가정한다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ts val="3200"/>
              </a:lnSpc>
              <a:buAutoNum type="arabicPeriod"/>
            </a:pP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612775" y="2349774"/>
            <a:ext cx="867818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2 - Set the priority of the producer and consumer thread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PRODUCER_PRIORITY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     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CONSUMER_PRIORITY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     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775" y="3985286"/>
            <a:ext cx="867818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3 - Initialize the available instances of this resource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volatile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available_instance_count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B9CE4-CAAF-4542-9D10-FAA4310FA4DF}"/>
              </a:ext>
            </a:extLst>
          </p:cNvPr>
          <p:cNvSpPr txBox="1"/>
          <p:nvPr/>
        </p:nvSpPr>
        <p:spPr>
          <a:xfrm>
            <a:off x="612775" y="5708866"/>
            <a:ext cx="8228535" cy="7486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/>
              <a:t>Instance </a:t>
            </a:r>
            <a:r>
              <a:rPr lang="ko-KR" altLang="en-US"/>
              <a:t>라는 것은 어떤 리소스를 사용할 수 있는 개별적인 단위를 나타낸다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예를 들어 </a:t>
            </a:r>
            <a:r>
              <a:rPr lang="en-US" altLang="ko-KR"/>
              <a:t>10</a:t>
            </a:r>
            <a:r>
              <a:rPr lang="ko-KR" altLang="en-US"/>
              <a:t>개의 프린터가 있다면</a:t>
            </a:r>
            <a:r>
              <a:rPr lang="en-US" altLang="ko-KR"/>
              <a:t>, </a:t>
            </a:r>
            <a:r>
              <a:rPr lang="ko-KR" altLang="en-US"/>
              <a:t>각 프린터가 하나의 인스턴스이다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6148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0703508" cy="1271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/>
              <a:t>4. </a:t>
            </a:r>
            <a:r>
              <a:rPr lang="ko-KR" altLang="en-US"/>
              <a:t>리소스를 단순히 해제</a:t>
            </a:r>
            <a:r>
              <a:rPr lang="en-US" altLang="ko-KR"/>
              <a:t>(release)</a:t>
            </a:r>
            <a:r>
              <a:rPr lang="ko-KR" altLang="en-US"/>
              <a:t>만 하고</a:t>
            </a:r>
            <a:r>
              <a:rPr lang="en-US" altLang="ko-KR"/>
              <a:t>, </a:t>
            </a:r>
            <a:r>
              <a:rPr lang="ko-KR" altLang="en-US"/>
              <a:t>아무런 확인 작업 없이 수행하는 생산자 스레드를 생성한다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 스레드는 랜덤 시간</a:t>
            </a:r>
            <a:r>
              <a:rPr lang="en-US" altLang="ko-KR"/>
              <a:t>(500~509ms) </a:t>
            </a:r>
            <a:r>
              <a:rPr lang="ko-KR" altLang="en-US"/>
              <a:t>동안 대기한 후 깨어나면 이 단계를 반복하며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이를 무한 루프 형태로 실행한다</a:t>
            </a:r>
            <a:r>
              <a:rPr lang="en-US" altLang="ko-KR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12775" y="2288621"/>
            <a:ext cx="1015354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4 - Producer thread relinquishing access to instance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producer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Producer thread started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release_access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// Assume the resource instance access is released at this point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sys_rand32_get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436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9131026" cy="1271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/>
              <a:t>5. </a:t>
            </a:r>
            <a:r>
              <a:rPr lang="ko-KR" altLang="en-US"/>
              <a:t>리소스에 접근하는 데 아무런 확인 작업 없이 리소스를 얻고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잠자기 전에 무작위</a:t>
            </a:r>
            <a:r>
              <a:rPr lang="en-US" altLang="ko-KR"/>
              <a:t>(0~9msec) </a:t>
            </a:r>
            <a:r>
              <a:rPr lang="ko-KR" altLang="en-US"/>
              <a:t>시간 동안 대기하는 소비자 스레드를 생성한다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소비자는 리소스를 얻은 후 잠자고</a:t>
            </a:r>
            <a:r>
              <a:rPr lang="en-US" altLang="ko-KR"/>
              <a:t>, </a:t>
            </a:r>
            <a:r>
              <a:rPr lang="ko-KR" altLang="en-US"/>
              <a:t>깨어나면 이 단계를 무한 루프 형태로 반복한다</a:t>
            </a:r>
            <a:r>
              <a:rPr lang="en-US" altLang="ko-KR"/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96412" y="1997839"/>
            <a:ext cx="995024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5 - Consumer thread obtaining access to instance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consumer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Consumer thread started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get_access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// Assume the resource instance access is released at this point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sys_rand32_get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33262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0663497" cy="3323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/>
              <a:t>6.1 get_access() </a:t>
            </a:r>
            <a:r>
              <a:rPr lang="ko-KR" altLang="en-US"/>
              <a:t>함수에서 리소스를 얻는 동작을 수행하려면</a:t>
            </a:r>
            <a:r>
              <a:rPr lang="en-US" altLang="ko-KR"/>
              <a:t>, </a:t>
            </a:r>
            <a:r>
              <a:rPr lang="ko-KR" altLang="en-US"/>
              <a:t>사용 가능한 리소스를 감소시켜야 한다</a:t>
            </a:r>
            <a:r>
              <a:rPr lang="en-US" altLang="ko-KR"/>
              <a:t>. </a:t>
            </a:r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r>
              <a:rPr lang="ko-KR" altLang="en-US"/>
              <a:t>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 get_access() </a:t>
            </a:r>
            <a:r>
              <a:rPr lang="ko-KR" altLang="en-US"/>
              <a:t>함수는 </a:t>
            </a:r>
            <a:r>
              <a:rPr lang="en-US" altLang="ko-KR"/>
              <a:t>consumer()</a:t>
            </a:r>
            <a:r>
              <a:rPr lang="ko-KR" altLang="en-US"/>
              <a:t>함수에서 호출한다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즉</a:t>
            </a:r>
            <a:r>
              <a:rPr lang="en-US" altLang="ko-KR"/>
              <a:t>, consumer()</a:t>
            </a:r>
            <a:r>
              <a:rPr lang="ko-KR" altLang="en-US"/>
              <a:t>함수에서 </a:t>
            </a:r>
            <a:r>
              <a:rPr lang="en-US" altLang="ko-KR"/>
              <a:t>get_access()</a:t>
            </a:r>
            <a:r>
              <a:rPr lang="ko-KR" altLang="en-US"/>
              <a:t>함수를 무한 반복 호출하면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그 때마다 사용가능한 인스턴스 수를 하나씩 감소시키고 있다</a:t>
            </a:r>
            <a:r>
              <a:rPr lang="en-US" altLang="ko-KR"/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0375" y="1308464"/>
            <a:ext cx="1173162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6.1 - Decrement available resource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available_instance_count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--;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Resource taken and available_instance_count =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available_instance_count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26720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0203434" cy="4554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/>
              <a:t>6.2  release_access()</a:t>
            </a:r>
            <a:r>
              <a:rPr lang="ko-KR" altLang="en-US"/>
              <a:t>함수에서 리소스를 해제하는 동작을 수행하고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리소스를 반환할 때 사용 가능한 리소스 수를 증가시킨다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  get_access()</a:t>
            </a:r>
            <a:r>
              <a:rPr lang="ko-KR" altLang="en-US"/>
              <a:t>와 </a:t>
            </a:r>
            <a:r>
              <a:rPr lang="en-US" altLang="ko-KR"/>
              <a:t>release_access() </a:t>
            </a:r>
            <a:r>
              <a:rPr lang="ko-KR" altLang="en-US"/>
              <a:t>모두에서 사용 가능한 리소스 수를 출력하도록 하낟</a:t>
            </a:r>
            <a:r>
              <a:rPr lang="en-US" altLang="ko-KR"/>
              <a:t>. </a:t>
            </a:r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r>
              <a:rPr lang="en-US" altLang="ko-KR"/>
              <a:t>    -  </a:t>
            </a:r>
            <a:r>
              <a:rPr lang="ko-KR" altLang="en-US"/>
              <a:t>카운트 값이 </a:t>
            </a:r>
            <a:r>
              <a:rPr lang="en-US" altLang="ko-KR"/>
              <a:t>10</a:t>
            </a:r>
            <a:r>
              <a:rPr lang="ko-KR" altLang="en-US"/>
              <a:t>보다 크거나 </a:t>
            </a:r>
            <a:r>
              <a:rPr lang="en-US" altLang="ko-KR"/>
              <a:t>0</a:t>
            </a:r>
            <a:r>
              <a:rPr lang="ko-KR" altLang="en-US"/>
              <a:t>보다 작으면 이는 경쟁 조건</a:t>
            </a:r>
            <a:r>
              <a:rPr lang="en-US" altLang="ko-KR"/>
              <a:t>(race condition)</a:t>
            </a:r>
            <a:r>
              <a:rPr lang="ko-KR" altLang="en-US"/>
              <a:t>이 발생한 것이다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-  </a:t>
            </a:r>
            <a:r>
              <a:rPr lang="ko-KR" altLang="en-US"/>
              <a:t>실제 어플리케이션에서 리소스는 최대 값을 초과하거나 </a:t>
            </a:r>
            <a:r>
              <a:rPr lang="en-US" altLang="ko-KR"/>
              <a:t>‘0’ </a:t>
            </a:r>
            <a:r>
              <a:rPr lang="ko-KR" altLang="en-US"/>
              <a:t>이하로 갈 수 없기 때문이다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-  </a:t>
            </a:r>
            <a:r>
              <a:rPr lang="ko-KR" altLang="en-US"/>
              <a:t>그러나 현재 코드에서는 리소스가 사용 가능한지 여부를 확인하는 검사가 수행되지 않는다</a:t>
            </a:r>
            <a:r>
              <a:rPr lang="en-US" altLang="ko-KR"/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78E41-11EB-48BF-9B18-1E30D8886454}"/>
              </a:ext>
            </a:extLst>
          </p:cNvPr>
          <p:cNvSpPr/>
          <p:nvPr/>
        </p:nvSpPr>
        <p:spPr>
          <a:xfrm>
            <a:off x="826388" y="2105561"/>
            <a:ext cx="10006927" cy="13234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6A9955"/>
                </a:solidFill>
                <a:latin typeface="Consolas" panose="020B0609020204030204" pitchFamily="49" charset="0"/>
              </a:rPr>
              <a:t>/* STEP 6.2 - Increment available resource */</a:t>
            </a:r>
            <a:endParaRPr lang="en-US" altLang="ko-KR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available_instance_count</a:t>
            </a:r>
            <a:r>
              <a:rPr lang="en-US" altLang="ko-KR" sz="200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CE9178"/>
                </a:solidFill>
                <a:latin typeface="Consolas" panose="020B0609020204030204" pitchFamily="49" charset="0"/>
              </a:rPr>
              <a:t>"Resource given and available_instance_count =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20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20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b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available_instance_count</a:t>
            </a:r>
            <a:r>
              <a:rPr lang="en-US" altLang="ko-KR" sz="20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31921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84056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/>
              <a:t>7. Build &amp; Flash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1308464"/>
            <a:ext cx="5872811" cy="4168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5097" y="1524000"/>
            <a:ext cx="5404043" cy="4205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출력된 사용 가능한 인스턴스 수는 음수이다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물리적 리소스에서는 이런 일이 발생해서는 안된다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인스턴스에 접근하거나 인스턴스를 반환하기 전에</a:t>
            </a:r>
            <a:br>
              <a:rPr lang="en-US" altLang="ko-KR" sz="1600"/>
            </a:br>
            <a:r>
              <a:rPr lang="ko-KR" altLang="en-US" sz="1600"/>
              <a:t>이 인스턴스 수의 유효성을 확인하지 않아서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생산자와 소비자 스레드가 리소스 접근에서</a:t>
            </a:r>
            <a:br>
              <a:rPr lang="en-US" altLang="ko-KR" sz="1600"/>
            </a:br>
            <a:r>
              <a:rPr lang="ko-KR" altLang="en-US" sz="1600"/>
              <a:t>동기화를 잃게 되는 시나리오가 발생한다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ko-KR" sz="1600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 문제는 세마포어를 사용하여 쉽게 해결할 수 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어플리케이션이 내부 리소스 카운트를 검사하고 </a:t>
            </a:r>
            <a:br>
              <a:rPr lang="en-US" altLang="ko-KR" sz="1600"/>
            </a:br>
            <a:r>
              <a:rPr lang="ko-KR" altLang="en-US" sz="1600"/>
              <a:t>검증하는 부담을 지지 않아도 된다</a:t>
            </a:r>
            <a:r>
              <a:rPr lang="en-US" altLang="ko-KR" sz="1600"/>
              <a:t>. </a:t>
            </a:r>
            <a:br>
              <a:rPr lang="en-US" altLang="ko-KR" sz="1600"/>
            </a:br>
            <a:br>
              <a:rPr lang="en-US" altLang="ko-KR" sz="1600"/>
            </a:br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2F05B-2AAE-4E8E-8235-446BC4B33B48}"/>
              </a:ext>
            </a:extLst>
          </p:cNvPr>
          <p:cNvSpPr txBox="1"/>
          <p:nvPr/>
        </p:nvSpPr>
        <p:spPr>
          <a:xfrm>
            <a:off x="460374" y="5806531"/>
            <a:ext cx="451758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/>
              <a:t>이 예제에서는 </a:t>
            </a:r>
            <a:r>
              <a:rPr lang="en-US" altLang="ko-KR" sz="1200"/>
              <a:t>CONSUMER_PRIORITY</a:t>
            </a:r>
            <a:r>
              <a:rPr lang="ko-KR" altLang="en-US" sz="1200"/>
              <a:t>가 더 높기 때문에 </a:t>
            </a:r>
            <a:endParaRPr lang="en-US" altLang="ko-KR" sz="1200"/>
          </a:p>
          <a:p>
            <a:r>
              <a:rPr lang="en-US" altLang="ko-KR" sz="1200"/>
              <a:t>get_access() </a:t>
            </a:r>
            <a:r>
              <a:rPr lang="ko-KR" altLang="en-US" sz="1200"/>
              <a:t>함수가 계속 실행되어 </a:t>
            </a:r>
            <a:r>
              <a:rPr lang="en-US" altLang="ko-KR" sz="1200"/>
              <a:t>instance count </a:t>
            </a:r>
            <a:r>
              <a:rPr lang="ko-KR" altLang="en-US" sz="1200"/>
              <a:t>값이 줄어듦</a:t>
            </a:r>
          </a:p>
        </p:txBody>
      </p:sp>
    </p:spTree>
    <p:extLst>
      <p:ext uri="{BB962C8B-B14F-4D97-AF65-F5344CB8AC3E}">
        <p14:creationId xmlns:p14="http://schemas.microsoft.com/office/powerpoint/2010/main" val="64652585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8618065" cy="1271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/>
              <a:t>9. </a:t>
            </a:r>
            <a:r>
              <a:rPr lang="ko-KR" altLang="en-US"/>
              <a:t>세마포어를 추가하려면 먼저 소비자와 생산자 스레드의 우선순위가 정의된 후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K_SEM_DEFINE() </a:t>
            </a:r>
            <a:r>
              <a:rPr lang="ko-KR" altLang="en-US"/>
              <a:t>를 사용하여 세마포어를 정의해야 한다</a:t>
            </a:r>
            <a:r>
              <a:rPr lang="en-US" altLang="ko-KR"/>
              <a:t>. </a:t>
            </a:r>
          </a:p>
          <a:p>
            <a:pPr>
              <a:lnSpc>
                <a:spcPts val="3200"/>
              </a:lnSpc>
            </a:pP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460375" y="1753778"/>
            <a:ext cx="9920748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9 - Define semaphore to monitor instances of available resource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K_SEM_DEFINE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instance_monitor_sem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E23DD-6C57-4133-BAE8-3DF6430A58DE}"/>
              </a:ext>
            </a:extLst>
          </p:cNvPr>
          <p:cNvSpPr/>
          <p:nvPr/>
        </p:nvSpPr>
        <p:spPr>
          <a:xfrm>
            <a:off x="612775" y="4457892"/>
            <a:ext cx="7539552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*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Name of the semaphore.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*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initial_count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Initial semaphore count.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*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count_limit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Maximum permitted semaphore count.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K_SEM_DEFINE(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initial_count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count_limit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) 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374A7-274F-4356-935E-9ABB3A5B88F1}"/>
              </a:ext>
            </a:extLst>
          </p:cNvPr>
          <p:cNvSpPr txBox="1"/>
          <p:nvPr/>
        </p:nvSpPr>
        <p:spPr>
          <a:xfrm>
            <a:off x="612775" y="3799267"/>
            <a:ext cx="122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@kernel.h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E00638-9C2C-4FF8-92BD-CB120E34A4CA}"/>
              </a:ext>
            </a:extLst>
          </p:cNvPr>
          <p:cNvSpPr/>
          <p:nvPr/>
        </p:nvSpPr>
        <p:spPr>
          <a:xfrm>
            <a:off x="460375" y="3644721"/>
            <a:ext cx="8168470" cy="26659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33204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661299"/>
            <a:ext cx="10424520" cy="2912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/>
              <a:t>10.1 </a:t>
            </a:r>
            <a:r>
              <a:rPr lang="ko-KR" altLang="en-US"/>
              <a:t>리소스에 접근하기 전에 </a:t>
            </a:r>
            <a:r>
              <a:rPr lang="en-US" altLang="ko-KR"/>
              <a:t>get_access() </a:t>
            </a:r>
            <a:r>
              <a:rPr lang="ko-KR" altLang="en-US"/>
              <a:t>함수에서 </a:t>
            </a:r>
            <a:r>
              <a:rPr lang="en-US" altLang="ko-KR"/>
              <a:t>k_sem_take()</a:t>
            </a:r>
            <a:r>
              <a:rPr lang="ko-KR" altLang="en-US"/>
              <a:t>를 사용하여 세마포어를 가져온다</a:t>
            </a:r>
            <a:r>
              <a:rPr lang="en-US" altLang="ko-KR"/>
              <a:t>.</a:t>
            </a:r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endParaRPr lang="en-US" altLang="ko-KR"/>
          </a:p>
          <a:p>
            <a:pPr>
              <a:lnSpc>
                <a:spcPts val="3200"/>
              </a:lnSpc>
            </a:pPr>
            <a:r>
              <a:rPr lang="en-US" altLang="ko-KR"/>
              <a:t>10.2 </a:t>
            </a:r>
            <a:r>
              <a:rPr lang="ko-KR" altLang="en-US"/>
              <a:t>그런 다음</a:t>
            </a:r>
            <a:r>
              <a:rPr lang="en-US" altLang="ko-KR"/>
              <a:t>, </a:t>
            </a:r>
            <a:r>
              <a:rPr lang="ko-KR" altLang="en-US"/>
              <a:t>리소스 액세스를 마친 후 </a:t>
            </a:r>
            <a:r>
              <a:rPr lang="en-US" altLang="ko-KR"/>
              <a:t>release_access() </a:t>
            </a:r>
            <a:r>
              <a:rPr lang="ko-KR" altLang="en-US"/>
              <a:t>함수에서 </a:t>
            </a:r>
            <a:br>
              <a:rPr lang="en-US" altLang="ko-KR"/>
            </a:br>
            <a:r>
              <a:rPr lang="en-US" altLang="ko-KR"/>
              <a:t>      k_sem_give()</a:t>
            </a:r>
            <a:r>
              <a:rPr lang="ko-KR" altLang="en-US"/>
              <a:t>를 사용하여 세마포어를 반환한다</a:t>
            </a:r>
            <a:r>
              <a:rPr lang="en-US" altLang="ko-KR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8685" y="1221375"/>
            <a:ext cx="909166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get_access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/* STEP 10.1 - Get semaphore before access to the resource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k_sem_take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instance_monitor_sem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K_FOREVER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6259" y="3810866"/>
            <a:ext cx="899651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10.2 - Give semaphore after finishing access to resource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k_sem_give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instance_monitor_sem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6812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0375" y="862592"/>
            <a:ext cx="8901796" cy="2566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이제 세마포어를 정의했고 사용했다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r>
              <a:rPr lang="ko-KR" altLang="en-US"/>
              <a:t>또한 소비자 스레드가 리소스를 사용할 수 있을 때까지 무한히 기다리도록 했다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r>
              <a:rPr lang="ko-KR" altLang="en-US"/>
              <a:t>소비자 스레드의 우선 순위가 생산자 스레드보다 높기 때문에 </a:t>
            </a:r>
            <a:br>
              <a:rPr lang="en-US" altLang="ko-KR"/>
            </a:br>
            <a:r>
              <a:rPr lang="ko-KR" altLang="en-US"/>
              <a:t>소비자는 생산자가 리소스를 제공하는 속도보다 더 빠르게 리소스를 얻으려고 한다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r>
              <a:rPr lang="ko-KR" altLang="en-US"/>
              <a:t>이는 소비자가 더 긴 시간 동안 기다려야 함을 의미한다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6014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1.Semaphores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975" y="553147"/>
            <a:ext cx="1967205" cy="450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/>
              <a:t>11. Build &amp; Flash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233028"/>
            <a:ext cx="4126373" cy="4107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812128" y="1233028"/>
            <a:ext cx="7353295" cy="2566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소비자 스레드는 </a:t>
            </a:r>
            <a:r>
              <a:rPr lang="en-US" altLang="ko-KR"/>
              <a:t>10</a:t>
            </a:r>
            <a:r>
              <a:rPr lang="ko-KR" altLang="en-US"/>
              <a:t>개 리소스를 매우 빠르게 접근하기 시작하지만</a:t>
            </a:r>
            <a:r>
              <a:rPr lang="en-US" altLang="ko-KR"/>
              <a:t>,</a:t>
            </a:r>
          </a:p>
          <a:p>
            <a:pPr>
              <a:lnSpc>
                <a:spcPts val="2800"/>
              </a:lnSpc>
            </a:pPr>
            <a:r>
              <a:rPr lang="ko-KR" altLang="en-US"/>
              <a:t>리소스 수가 </a:t>
            </a:r>
            <a:r>
              <a:rPr lang="en-US" altLang="ko-KR"/>
              <a:t>0</a:t>
            </a:r>
            <a:r>
              <a:rPr lang="ko-KR" altLang="en-US"/>
              <a:t>이 되면 기다리는 것을 볼 수 있다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r>
              <a:rPr lang="ko-KR" altLang="en-US"/>
              <a:t>그 후</a:t>
            </a:r>
            <a:r>
              <a:rPr lang="en-US" altLang="ko-KR"/>
              <a:t>, </a:t>
            </a:r>
            <a:r>
              <a:rPr lang="ko-KR" altLang="en-US"/>
              <a:t>소비자 스레드는 차단되어 생산자 스레드가 </a:t>
            </a:r>
            <a:br>
              <a:rPr lang="en-US" altLang="ko-KR"/>
            </a:br>
            <a:r>
              <a:rPr lang="ko-KR" altLang="en-US"/>
              <a:t>세마포어를 반환하고 리소스가 사용 가능해질 때까지 기다리게 된다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r>
              <a:rPr lang="ko-KR" altLang="en-US"/>
              <a:t>이때 리소스가 사용 가능해지면 소비자 스레드는 차단 해제된다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771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22561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000" b="1">
                <a:solidFill>
                  <a:schemeClr val="tx1"/>
                </a:solidFill>
              </a:rPr>
              <a:t>Lesson 1</a:t>
            </a:r>
          </a:p>
          <a:p>
            <a:pPr marL="88900" algn="ctr"/>
            <a:r>
              <a:rPr lang="en-US" altLang="ko-KR" sz="4000" b="1">
                <a:solidFill>
                  <a:srgbClr val="0000FF"/>
                </a:solidFill>
              </a:rPr>
              <a:t>nRF Connect SDK </a:t>
            </a:r>
            <a:r>
              <a:rPr lang="en-US" altLang="ko-KR" sz="4000" b="1">
                <a:solidFill>
                  <a:schemeClr val="tx1"/>
                </a:solidFill>
              </a:rPr>
              <a:t>Introduction</a:t>
            </a:r>
            <a:endParaRPr lang="ko-KR" altLang="en-US" sz="4000" b="1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2B1A71-4039-47B2-82F4-7DA8BDB857E2}"/>
              </a:ext>
            </a:extLst>
          </p:cNvPr>
          <p:cNvSpPr/>
          <p:nvPr/>
        </p:nvSpPr>
        <p:spPr>
          <a:xfrm>
            <a:off x="3472069" y="6519446"/>
            <a:ext cx="87199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hlinkClick r:id="rId2"/>
              </a:rPr>
              <a:t>Lesson 1 - nRF Connect SDK Introduction - Nordic Developer Academy (nordicsemi.com)</a:t>
            </a:r>
            <a:endParaRPr lang="ko-KR" altLang="en-US" sz="160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67ED3C6-719A-484D-A7FE-04ED90C25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" y="4303070"/>
            <a:ext cx="65" cy="597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2C80B6-38C9-42EA-B3AA-DF302385EF5F}"/>
              </a:ext>
            </a:extLst>
          </p:cNvPr>
          <p:cNvSpPr/>
          <p:nvPr/>
        </p:nvSpPr>
        <p:spPr>
          <a:xfrm>
            <a:off x="670560" y="2320647"/>
            <a:ext cx="11216640" cy="3376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SDK는 노르딕 세미컨덕터의 nRF54, nRF53, nRF52, nRF70 또는 nRF91 시리즈 디바이스를 기반으로 하는 </a:t>
            </a:r>
            <a:r>
              <a:rPr lang="ko-KR" altLang="ko-KR" sz="1600">
                <a:solidFill>
                  <a:srgbClr val="0000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저전력 무선 애플리케이션 구축</a:t>
            </a:r>
            <a:r>
              <a:rPr lang="ko-KR" altLang="en-US" sz="1600">
                <a:solidFill>
                  <a:srgbClr val="0000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</a:t>
            </a:r>
            <a:r>
              <a:rPr lang="ko-KR" altLang="ko-KR" sz="1600">
                <a:solidFill>
                  <a:srgbClr val="0000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하기 위한 소프트웨어 개발 키트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이다. 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SDK의 구조와 내용을 더 잘 이해하기 위해 SDK의 내부를 살펴볼 것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강의의 연습 섹션에서는 VS Code IDE(Visual Studio Code Integrated Development Environment)를 사용하여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SDK를 다운로드하고 설치하는 데 필요한 모든 단계를 다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룬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그런 다음 샘플 프로그램을 빌드하고 플래싱하여 설치를 테스트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실습으로는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보드의 LED를 토글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하고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소스 코드를 수정하고 프로그램을 다시 빌드하여 LED가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점멸 속도를 변경해본다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536575" lvl="0" indent="-268288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연습 1 – nRF Connect SDK 및 VS Code 설치.</a:t>
            </a:r>
          </a:p>
          <a:p>
            <a:pPr marL="536575" lvl="0" indent="-268288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연습 2 – 첫 번째 nRF Connect SDK 애플리케이션 구축.</a:t>
            </a:r>
          </a:p>
        </p:txBody>
      </p:sp>
    </p:spTree>
    <p:extLst>
      <p:ext uri="{BB962C8B-B14F-4D97-AF65-F5344CB8AC3E}">
        <p14:creationId xmlns:p14="http://schemas.microsoft.com/office/powerpoint/2010/main" val="305560647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661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4400" b="1">
                <a:solidFill>
                  <a:schemeClr val="tx1"/>
                </a:solidFill>
              </a:rPr>
              <a:t>Exercise 2  </a:t>
            </a:r>
            <a:r>
              <a:rPr lang="en-US" altLang="ko-KR" sz="4400" b="1">
                <a:solidFill>
                  <a:schemeClr val="tx1"/>
                </a:solidFill>
                <a:sym typeface="Wingdings" panose="05000000000000000000" pitchFamily="2" charset="2"/>
              </a:rPr>
              <a:t>  </a:t>
            </a:r>
            <a:r>
              <a:rPr lang="en-US" altLang="ko-KR" sz="4400" b="1">
                <a:solidFill>
                  <a:schemeClr val="tx1"/>
                </a:solidFill>
              </a:rPr>
              <a:t>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3351" y="1936307"/>
            <a:ext cx="11118749" cy="3284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이번 연습에서는 두 개의 스레드가 동일한 코드 섹션을 실행하고 접근하는 어플리케이션을 만들어보자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한 스레드만 임계 영역에 접근할 때는 논리가 완벽하지만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두 개의 다른 스레드가 동시에 코드 섹션에 접근하려 할 때 예상치 못한 일이 발생한다</a:t>
            </a:r>
            <a:r>
              <a:rPr lang="en-US" altLang="ko-KR"/>
              <a:t>.(</a:t>
            </a:r>
            <a:r>
              <a:rPr lang="ko-KR" altLang="en-US"/>
              <a:t>경쟁 조건</a:t>
            </a:r>
            <a:r>
              <a:rPr lang="en-US" altLang="ko-KR"/>
              <a:t>)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어떻게 뮤텍스를 사용하여 이 두 스레드를 동기화할 수 있는지 살펴보자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여기에서 생성할 스레드들은 동일한 우선 순위를 가지고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시간 분할 방식이 </a:t>
            </a:r>
            <a:r>
              <a:rPr lang="en-US" altLang="ko-KR"/>
              <a:t>10msec</a:t>
            </a:r>
            <a:r>
              <a:rPr lang="ko-KR" altLang="en-US"/>
              <a:t>로 설정한다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이는 각 스레드가 </a:t>
            </a:r>
            <a:r>
              <a:rPr lang="en-US" altLang="ko-KR"/>
              <a:t>10msec </a:t>
            </a:r>
            <a:r>
              <a:rPr lang="ko-KR" altLang="en-US"/>
              <a:t>동안 작업을 완료한 후 스케줄러에 의해 강제로 선점되어 </a:t>
            </a:r>
            <a:br>
              <a:rPr lang="en-US" altLang="ko-KR"/>
            </a:br>
            <a:r>
              <a:rPr lang="ko-KR" altLang="en-US"/>
              <a:t>다른 동일 우선 순위의 스레드가 실행될 수 있도록 한다는 의미이다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4457205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142" y="661299"/>
            <a:ext cx="8210774" cy="4002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800"/>
              </a:lnSpc>
              <a:buAutoNum type="arabicPeriod"/>
            </a:pPr>
            <a:r>
              <a:rPr lang="ko-KR" altLang="en-US"/>
              <a:t>실습 예제 열기 </a:t>
            </a:r>
            <a:r>
              <a:rPr lang="en-US" altLang="ko-KR">
                <a:sym typeface="Wingdings" panose="05000000000000000000" pitchFamily="2" charset="2"/>
              </a:rPr>
              <a:t> lesson8/fund_less8_exer2</a:t>
            </a:r>
          </a:p>
          <a:p>
            <a:pPr marL="342900" indent="-342900">
              <a:lnSpc>
                <a:spcPts val="28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prj.conf </a:t>
            </a:r>
            <a:r>
              <a:rPr lang="ko-KR" altLang="en-US">
                <a:sym typeface="Wingdings" panose="05000000000000000000" pitchFamily="2" charset="2"/>
              </a:rPr>
              <a:t>파일에서 멀티 스레딩을 활성화한다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ts val="28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8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8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8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8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8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8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800"/>
              </a:lnSpc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800"/>
              </a:lnSpc>
              <a:buAutoNum type="arabicPeriod"/>
            </a:pPr>
            <a:r>
              <a:rPr lang="en-US" altLang="ko-KR"/>
              <a:t>main.c</a:t>
            </a:r>
            <a:r>
              <a:rPr lang="ko-KR" altLang="en-US"/>
              <a:t>에  </a:t>
            </a:r>
            <a:r>
              <a:rPr lang="en-US" altLang="ko-KR"/>
              <a:t>thread0</a:t>
            </a:r>
            <a:r>
              <a:rPr lang="ko-KR" altLang="en-US"/>
              <a:t>과 </a:t>
            </a:r>
            <a:r>
              <a:rPr lang="en-US" altLang="ko-KR"/>
              <a:t>thread1</a:t>
            </a:r>
            <a:r>
              <a:rPr lang="ko-KR" altLang="en-US"/>
              <a:t>의 우선 순위를 동일한 우선순위로 설정한다</a:t>
            </a:r>
            <a:r>
              <a:rPr lang="en-US" altLang="ko-KR"/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12775" y="1471777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CONFIG_TIMESLICING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CONFIG_TIMESLICE_SIZE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CONFIG_TIMESLICE_PRIORITY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4</a:t>
            </a: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CONFIG_ENTROPY_GENERATOR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CONFIG_TEST_RANDOM_GENERATOR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CONFIG_MULTITHREADING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2775" y="4680144"/>
            <a:ext cx="951445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3 - Set the priority of the two threads to have equal priority*/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THREAD0_PRIORITY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     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THREAD1_PRIORITY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     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723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142" y="661299"/>
            <a:ext cx="11583556" cy="771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/>
              <a:t>4.  </a:t>
            </a:r>
            <a:r>
              <a:rPr lang="ko-KR" altLang="en-US"/>
              <a:t>두개의 스레드에 대한 함수를 만든다</a:t>
            </a:r>
            <a:r>
              <a:rPr lang="en-US" altLang="ko-KR"/>
              <a:t>. </a:t>
            </a:r>
            <a:r>
              <a:rPr lang="ko-KR" altLang="en-US"/>
              <a:t>함수는 </a:t>
            </a:r>
            <a:r>
              <a:rPr lang="en-US" altLang="ko-KR"/>
              <a:t>while </a:t>
            </a:r>
            <a:r>
              <a:rPr lang="ko-KR" altLang="en-US"/>
              <a:t>루프에서 </a:t>
            </a:r>
            <a:r>
              <a:rPr lang="en-US" altLang="ko-KR"/>
              <a:t>shared_code_section() </a:t>
            </a:r>
            <a:r>
              <a:rPr lang="ko-KR" altLang="en-US"/>
              <a:t>함수를 실행해야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shared_code_section()</a:t>
            </a:r>
            <a:r>
              <a:rPr lang="ko-KR" altLang="en-US"/>
              <a:t>은 현재 </a:t>
            </a:r>
            <a:r>
              <a:rPr lang="en-US" altLang="ko-KR"/>
              <a:t>thread1</a:t>
            </a:r>
            <a:r>
              <a:rPr lang="ko-KR" altLang="en-US"/>
              <a:t>에서 주석처리되어야 한다</a:t>
            </a:r>
            <a:r>
              <a:rPr lang="en-US" altLang="ko-KR"/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2775" y="1471777"/>
            <a:ext cx="9773264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4 - Functions for thread0 and thread1 with a shared code section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thread0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Thread 0 started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shared_code_section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thread1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Thread 1 started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//shared_code_section();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2165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142" y="562976"/>
            <a:ext cx="11430180" cy="2207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/>
              <a:t>5. </a:t>
            </a:r>
            <a:r>
              <a:rPr lang="ko-KR" altLang="en-US"/>
              <a:t>두 개의 카운터 변수 </a:t>
            </a:r>
            <a:r>
              <a:rPr lang="en-US" altLang="ko-KR"/>
              <a:t>increment_count </a:t>
            </a:r>
            <a:r>
              <a:rPr lang="ko-KR" altLang="en-US"/>
              <a:t>와 </a:t>
            </a:r>
            <a:r>
              <a:rPr lang="en-US" altLang="ko-KR"/>
              <a:t>decrement_count</a:t>
            </a:r>
            <a:r>
              <a:rPr lang="ko-KR" altLang="en-US"/>
              <a:t>와 상수 매크로 </a:t>
            </a:r>
            <a:r>
              <a:rPr lang="en-US" altLang="ko-KR"/>
              <a:t>COMBINED_TOTAL</a:t>
            </a:r>
            <a:r>
              <a:rPr lang="ko-KR" altLang="en-US"/>
              <a:t>을 정의하고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임의 값</a:t>
            </a:r>
            <a:r>
              <a:rPr lang="en-US" altLang="ko-KR"/>
              <a:t>(40) </a:t>
            </a:r>
            <a:r>
              <a:rPr lang="ko-KR" altLang="en-US"/>
              <a:t>으로 설정한다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612775" y="1355997"/>
            <a:ext cx="900809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5 - Define the two counters with a constant combined total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COMBINED_TOTAL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40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int32_t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int32_t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decrement_count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COMBINED_TOTAL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399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142" y="562976"/>
            <a:ext cx="9013237" cy="2207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/>
              <a:t>6. shared_code_section()</a:t>
            </a:r>
            <a:r>
              <a:rPr lang="ko-KR" altLang="en-US"/>
              <a:t>함수에 다음 로직을 추가한다</a:t>
            </a:r>
            <a:r>
              <a:rPr lang="en-US" altLang="ko-KR"/>
              <a:t>.</a:t>
            </a:r>
          </a:p>
          <a:p>
            <a:pPr marL="541338" indent="-27622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increment_count </a:t>
            </a:r>
            <a:r>
              <a:rPr lang="ko-KR" altLang="en-US"/>
              <a:t>는 증가</a:t>
            </a:r>
            <a:endParaRPr lang="en-US" altLang="ko-KR"/>
          </a:p>
          <a:p>
            <a:pPr marL="541338" indent="-27622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COMBINED_TOTAL</a:t>
            </a:r>
            <a:r>
              <a:rPr lang="ko-KR" altLang="en-US"/>
              <a:t>의 최대값에 도달하면 </a:t>
            </a:r>
            <a:r>
              <a:rPr lang="en-US" altLang="ko-KR"/>
              <a:t>increment_count</a:t>
            </a:r>
            <a:r>
              <a:rPr lang="ko-KR" altLang="en-US"/>
              <a:t>는 </a:t>
            </a:r>
            <a:r>
              <a:rPr lang="en-US" altLang="ko-KR"/>
              <a:t>‘0’</a:t>
            </a:r>
            <a:r>
              <a:rPr lang="ko-KR" altLang="en-US"/>
              <a:t>으로 재설정된다</a:t>
            </a:r>
            <a:r>
              <a:rPr lang="en-US" altLang="ko-KR"/>
              <a:t>.</a:t>
            </a:r>
          </a:p>
          <a:p>
            <a:pPr marL="541338" indent="-27622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decrement_count</a:t>
            </a:r>
            <a:r>
              <a:rPr lang="ko-KR" altLang="en-US"/>
              <a:t>는 감소</a:t>
            </a:r>
            <a:endParaRPr lang="en-US" altLang="ko-KR"/>
          </a:p>
          <a:p>
            <a:pPr marL="541338" indent="-27622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최소값 </a:t>
            </a:r>
            <a:r>
              <a:rPr lang="en-US" altLang="ko-KR"/>
              <a:t>1</a:t>
            </a:r>
            <a:r>
              <a:rPr lang="ko-KR" altLang="en-US"/>
              <a:t>에 도달하면 </a:t>
            </a:r>
            <a:r>
              <a:rPr lang="en-US" altLang="ko-KR"/>
              <a:t>decrement_count</a:t>
            </a:r>
            <a:r>
              <a:rPr lang="ko-KR" altLang="en-US"/>
              <a:t>가 </a:t>
            </a:r>
            <a:r>
              <a:rPr lang="en-US" altLang="ko-KR"/>
              <a:t>COMBINDED_TOTAL</a:t>
            </a:r>
            <a:r>
              <a:rPr lang="ko-KR" altLang="en-US"/>
              <a:t>로 재설정된다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92672" y="2501935"/>
            <a:ext cx="892769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6 - Increment count and decrement count changed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/* according to logic defined in exercise text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COMBINED_TOTAL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decrement_count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-=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decrement_count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decrement_count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COMBINED_TOTAL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0DD36-8D6A-4E5F-9CDA-39E2EEFD2B00}"/>
              </a:ext>
            </a:extLst>
          </p:cNvPr>
          <p:cNvSpPr txBox="1"/>
          <p:nvPr/>
        </p:nvSpPr>
        <p:spPr>
          <a:xfrm>
            <a:off x="792672" y="5188345"/>
            <a:ext cx="7649851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/>
              <a:t>이 논리가 올바르게 구현되면</a:t>
            </a:r>
            <a:r>
              <a:rPr lang="en-US" altLang="ko-KR" sz="1400"/>
              <a:t>, </a:t>
            </a:r>
          </a:p>
          <a:p>
            <a:r>
              <a:rPr lang="en-US" altLang="ko-KR" sz="1400"/>
              <a:t> increment_count + decrement_count = COMBINED_TATAL </a:t>
            </a:r>
            <a:r>
              <a:rPr lang="ko-KR" altLang="en-US" sz="1400"/>
              <a:t>은 항상 참이어야 한다</a:t>
            </a:r>
            <a:r>
              <a:rPr lang="en-US" altLang="ko-KR" sz="1400"/>
              <a:t>. </a:t>
            </a:r>
          </a:p>
          <a:p>
            <a:endParaRPr lang="en-US" altLang="ko-KR" sz="1400"/>
          </a:p>
          <a:p>
            <a:r>
              <a:rPr lang="ko-KR" altLang="en-US" sz="1400"/>
              <a:t>실행 중 어느 시점에서 이 엄격한 규칙이 깨지면</a:t>
            </a:r>
            <a:r>
              <a:rPr lang="en-US" altLang="ko-KR" sz="1400"/>
              <a:t>, </a:t>
            </a:r>
            <a:r>
              <a:rPr lang="ko-KR" altLang="en-US" sz="1400"/>
              <a:t>코드에 결함</a:t>
            </a:r>
            <a:r>
              <a:rPr lang="en-US" altLang="ko-KR" sz="1400"/>
              <a:t>(</a:t>
            </a:r>
            <a:r>
              <a:rPr lang="ko-KR" altLang="en-US" sz="1400"/>
              <a:t>경쟁 조건</a:t>
            </a:r>
            <a:r>
              <a:rPr lang="en-US" altLang="ko-KR" sz="1400"/>
              <a:t>)</a:t>
            </a:r>
            <a:r>
              <a:rPr lang="ko-KR" altLang="en-US" sz="1400"/>
              <a:t>이 있다는 의미이다</a:t>
            </a:r>
            <a:r>
              <a:rPr lang="en-US" altLang="ko-KR" sz="1400"/>
              <a:t>.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9669370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142" y="562976"/>
            <a:ext cx="11441465" cy="1489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/>
              <a:t>7.   shared_code_section()</a:t>
            </a:r>
            <a:r>
              <a:rPr lang="ko-KR" altLang="en-US"/>
              <a:t>에 </a:t>
            </a:r>
            <a:r>
              <a:rPr lang="en-US" altLang="ko-KR"/>
              <a:t>if </a:t>
            </a:r>
            <a:r>
              <a:rPr lang="ko-KR" altLang="en-US"/>
              <a:t>문을 추가하여 카운터 값들의 합이 </a:t>
            </a:r>
            <a:r>
              <a:rPr lang="en-US" altLang="ko-KR"/>
              <a:t>COMBINED_TOTAL</a:t>
            </a:r>
            <a:r>
              <a:rPr lang="ko-KR" altLang="en-US"/>
              <a:t>과 같지 않은 경우에만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카운트 값을 출력할 수 있도록 할 수 있다</a:t>
            </a:r>
            <a:r>
              <a:rPr lang="en-US" altLang="ko-KR"/>
              <a:t>. </a:t>
            </a:r>
            <a:r>
              <a:rPr lang="ko-KR" altLang="en-US"/>
              <a:t>이렇게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경쟁 조건이 발생한 경우 카운터 값이 잘못된 것을 확인할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0375" y="1786179"/>
            <a:ext cx="11613638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7 - Print counter values if they do not add up to COMBINED_TOTAL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decrement_count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!=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COMBINED_TOTAL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Race condition happend!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Increment_count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 + Decrement_count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increment_count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decrement_count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increment_count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decrement_count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400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sys_rand32_get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285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142" y="562976"/>
            <a:ext cx="10974671" cy="4361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/>
              <a:t>8. build &amp; flash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 marL="452438" indent="-27622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두 스레드에는 </a:t>
            </a:r>
            <a:r>
              <a:rPr lang="en-US" altLang="ko-KR"/>
              <a:t>500msec</a:t>
            </a:r>
            <a:r>
              <a:rPr lang="ko-KR" altLang="en-US"/>
              <a:t>의 시작 예약 지연이 설정되어 있다</a:t>
            </a:r>
            <a:r>
              <a:rPr lang="en-US" altLang="ko-KR"/>
              <a:t>. </a:t>
            </a:r>
          </a:p>
          <a:p>
            <a:pPr marL="452438" indent="-27622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지연은 스레드가 처음 준비 상태로 들어갈 때만 영향을 미친다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 지연이 추가된 이유는 시리얼 터미널에 </a:t>
            </a:r>
            <a:r>
              <a:rPr lang="en-US" altLang="ko-KR"/>
              <a:t>logging</a:t>
            </a:r>
            <a:r>
              <a:rPr lang="ko-KR" altLang="en-US"/>
              <a:t> 출력을 볼 수 있도록 하기 위함이다</a:t>
            </a:r>
            <a:r>
              <a:rPr lang="en-US" altLang="ko-KR"/>
              <a:t>.</a:t>
            </a:r>
          </a:p>
          <a:p>
            <a:pPr marL="452438" indent="-27622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printk() </a:t>
            </a:r>
            <a:r>
              <a:rPr lang="ko-KR" altLang="en-US"/>
              <a:t>출력이 되지 않는 것을 보면</a:t>
            </a:r>
            <a:r>
              <a:rPr lang="en-US" altLang="ko-KR"/>
              <a:t>, thread0 </a:t>
            </a:r>
            <a:r>
              <a:rPr lang="ko-KR" altLang="en-US"/>
              <a:t>만이 </a:t>
            </a:r>
            <a:r>
              <a:rPr lang="en-US" altLang="ko-KR"/>
              <a:t>shared_code_section()</a:t>
            </a:r>
            <a:r>
              <a:rPr lang="ko-KR" altLang="en-US"/>
              <a:t>에 접근할 때 증가 및 감소 </a:t>
            </a:r>
            <a:br>
              <a:rPr lang="en-US" altLang="ko-KR"/>
            </a:br>
            <a:r>
              <a:rPr lang="ko-KR" altLang="en-US"/>
              <a:t>카운터 </a:t>
            </a:r>
            <a:r>
              <a:rPr lang="en-US" altLang="ko-KR"/>
              <a:t>logic</a:t>
            </a:r>
            <a:r>
              <a:rPr lang="ko-KR" altLang="en-US"/>
              <a:t>이 정상 동작하는지 확인한다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044984"/>
            <a:ext cx="3391194" cy="142506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63587" y="4720936"/>
            <a:ext cx="10664825" cy="9541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57A64A"/>
                </a:solidFill>
                <a:latin typeface="Consolas" panose="020B0609020204030204" pitchFamily="49" charset="0"/>
              </a:rPr>
              <a:t>// Define and initialize threads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K_THREAD_DEFINE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8C8C8"/>
                </a:solidFill>
                <a:latin typeface="Consolas" panose="020B0609020204030204" pitchFamily="49" charset="0"/>
              </a:rPr>
              <a:t>thread0_id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THREAD0_STACKSIZE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thread0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THREAD0_PRIORITY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5000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K_THREAD_DEFINE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8C8C8"/>
                </a:solidFill>
                <a:latin typeface="Consolas" panose="020B0609020204030204" pitchFamily="49" charset="0"/>
              </a:rPr>
              <a:t>thread1_id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THREAD1_STACKSIZE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thread1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EB7FF"/>
                </a:solidFill>
                <a:latin typeface="Consolas" panose="020B0609020204030204" pitchFamily="49" charset="0"/>
              </a:rPr>
              <a:t>THREAD1_PRIORITY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5000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7072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142" y="562976"/>
            <a:ext cx="8616333" cy="3284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/>
              <a:t>9. thread1</a:t>
            </a:r>
            <a:r>
              <a:rPr lang="ko-KR" altLang="en-US"/>
              <a:t>이 </a:t>
            </a:r>
            <a:r>
              <a:rPr lang="en-US" altLang="ko-KR"/>
              <a:t>shared_code_section()</a:t>
            </a:r>
            <a:r>
              <a:rPr lang="ko-KR" altLang="en-US"/>
              <a:t>에 접근할 수 있도록 주석 처리를 제거해보자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br>
              <a:rPr lang="en-US" altLang="ko-KR"/>
            </a:br>
            <a:r>
              <a:rPr lang="en-US" altLang="ko-KR"/>
              <a:t> 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0375" y="1036821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thread1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Thread 1 started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shared_code_section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8607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142" y="562976"/>
            <a:ext cx="196720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/>
              <a:t>10. Build &amp; Flash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br>
              <a:rPr lang="en-US" altLang="ko-KR"/>
            </a:br>
            <a:r>
              <a:rPr lang="en-US" altLang="ko-KR"/>
              <a:t>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9" y="1035072"/>
            <a:ext cx="4101403" cy="420985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837470" y="1035072"/>
            <a:ext cx="7207045" cy="5060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thread1</a:t>
            </a:r>
            <a:r>
              <a:rPr lang="ko-KR" altLang="en-US"/>
              <a:t>이 공유 코드 섹션에 액세스하기 시작하자마자  </a:t>
            </a:r>
            <a:br>
              <a:rPr lang="en-US" altLang="ko-KR"/>
            </a:br>
            <a:r>
              <a:rPr lang="ko-KR" altLang="en-US"/>
              <a:t>공유코드 섹션에 접근하므로 </a:t>
            </a:r>
            <a:r>
              <a:rPr lang="en-US" altLang="ko-KR"/>
              <a:t>working logic</a:t>
            </a:r>
            <a:r>
              <a:rPr lang="ko-KR" altLang="en-US"/>
              <a:t>은 실패한다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이것은 공유 코드 섹션을 보호해야 할 필요성을 보여주는 </a:t>
            </a:r>
            <a:br>
              <a:rPr lang="en-US" altLang="ko-KR"/>
            </a:br>
            <a:r>
              <a:rPr lang="ko-KR" altLang="en-US"/>
              <a:t>전형적인 에이다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공유 코드 섹션</a:t>
            </a:r>
            <a:r>
              <a:rPr lang="en-US" altLang="ko-KR"/>
              <a:t>(</a:t>
            </a:r>
            <a:r>
              <a:rPr lang="ko-KR" altLang="en-US"/>
              <a:t>임계 영역</a:t>
            </a:r>
            <a:r>
              <a:rPr lang="en-US" altLang="ko-KR"/>
              <a:t>)</a:t>
            </a:r>
            <a:r>
              <a:rPr lang="ko-KR" altLang="en-US"/>
              <a:t>에 한 번에 하나의 스레드만 접근할 수</a:t>
            </a:r>
            <a:br>
              <a:rPr lang="en-US" altLang="ko-KR"/>
            </a:br>
            <a:r>
              <a:rPr lang="ko-KR" altLang="en-US"/>
              <a:t>있도록 보장하여야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코드의 기본적인 결함은 두 카운터에 대한 연산이 중단없이 한 번에 수행될 것이라고 가정한 것이다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이것이 항상 그렇지 않은데</a:t>
            </a:r>
            <a:r>
              <a:rPr lang="en-US" altLang="ko-KR"/>
              <a:t>, </a:t>
            </a:r>
            <a:r>
              <a:rPr lang="ko-KR" altLang="en-US"/>
              <a:t>어떤 스레드든 언제든지 이 공유 메모리 변수를 접근하고 업데이트할 수 있기 때문에 값에 대한 검사가 실패하게 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바로 이 지점에서 뮤텍스를 사용하여 여러 스레드가 공유 코드 섹션에 접근하는 것을 직렬화할 수 있다</a:t>
            </a:r>
            <a:r>
              <a:rPr lang="en-US" altLang="ko-KR"/>
              <a:t>. </a:t>
            </a:r>
            <a:r>
              <a:rPr lang="ko-KR" altLang="en-US"/>
              <a:t>뮤텍스를 사용하면 다른 스레드에의해 방해받지 않고 </a:t>
            </a:r>
            <a:r>
              <a:rPr lang="en-US" altLang="ko-KR"/>
              <a:t>shared_code_sectin()</a:t>
            </a:r>
            <a:r>
              <a:rPr lang="ko-KR" altLang="en-US"/>
              <a:t>이 실행되도록 강제할 수 있다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2957444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5575" y="661299"/>
            <a:ext cx="11888940" cy="4727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/>
              <a:t>11. </a:t>
            </a:r>
            <a:r>
              <a:rPr lang="ko-KR" altLang="en-US"/>
              <a:t>아래와 같이 뮤텍스를 정의하여 뮤텍스를 추가한다</a:t>
            </a:r>
            <a:r>
              <a:rPr lang="en-US" altLang="ko-KR"/>
              <a:t>. </a:t>
            </a:r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r>
              <a:rPr lang="en-US" altLang="ko-KR"/>
              <a:t>12.1 </a:t>
            </a:r>
            <a:r>
              <a:rPr lang="ko-KR" altLang="en-US"/>
              <a:t>카운터를 수행하기 전에 뮤텍스를 잠근다</a:t>
            </a:r>
            <a:r>
              <a:rPr lang="en-US" altLang="ko-KR"/>
              <a:t>.  </a:t>
            </a:r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r>
              <a:rPr lang="en-US" altLang="ko-KR"/>
              <a:t>12.2  </a:t>
            </a:r>
            <a:r>
              <a:rPr lang="ko-KR" altLang="en-US"/>
              <a:t>카운터 합계를 확인하는 </a:t>
            </a:r>
            <a:r>
              <a:rPr lang="en-US" altLang="ko-KR"/>
              <a:t>if</a:t>
            </a:r>
            <a:r>
              <a:rPr lang="ko-KR" altLang="en-US"/>
              <a:t>문 직전에 </a:t>
            </a:r>
            <a:r>
              <a:rPr lang="en-US" altLang="ko-KR"/>
              <a:t>unlock</a:t>
            </a:r>
            <a:r>
              <a:rPr lang="ko-KR" altLang="en-US"/>
              <a:t>을 사용하여 잠금을 해제한다</a:t>
            </a:r>
            <a:r>
              <a:rPr lang="en-US" altLang="ko-KR"/>
              <a:t>. </a:t>
            </a:r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460375" y="1062002"/>
            <a:ext cx="918998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11 - Define mutex to protect access to shared code section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K_MUTEX_DEFINE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test_mutex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0375" y="2424762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shared_code_section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/* STEP 12.1 - Lock the mutex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k_mutex_lock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test_mutex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K_FOREVER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45CD57-A000-440E-9A5A-07EE0C0FEB07}"/>
              </a:ext>
            </a:extLst>
          </p:cNvPr>
          <p:cNvSpPr/>
          <p:nvPr/>
        </p:nvSpPr>
        <p:spPr>
          <a:xfrm>
            <a:off x="460375" y="4509914"/>
            <a:ext cx="6096000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12.2 - Unlock the mutex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k_mutex_unlock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test_mutex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54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5068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학습 목표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57200" y="884918"/>
            <a:ext cx="7064434" cy="3641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nRF Connect SDK의 구조와 내용 이해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4B4F58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nRF Connect SDK 다운로드 및 설치 방법 알아보기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4B4F58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VS Code용 nRF Connect 확장 팩 설정 방법 알아보기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4B4F58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nRF Connect SDK의 핵심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command line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 유틸리티를 살펴봅니다.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4B4F58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응용 프로그램을 빌드하는 방법 알아보기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4B4F58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>
                <a:solidFill>
                  <a:srgbClr val="4B4F58"/>
                </a:solidFill>
                <a:latin typeface="+mn-ea"/>
              </a:rPr>
              <a:t>개발 보드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에 플래시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 Download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 방법 알아보기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4B4F58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LED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제어 실습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30660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2.Mutexes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5575" y="661299"/>
            <a:ext cx="1188894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/>
              <a:t>13. build &amp; flash</a:t>
            </a:r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207601"/>
            <a:ext cx="3664726" cy="18704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369721" y="1207602"/>
            <a:ext cx="7586305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두개의 스레드가 동시에 동작하고 있으나 충돌이 발생하지 않는다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801996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5575" y="661299"/>
            <a:ext cx="11888940" cy="372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AutoNum type="arabicPeriod"/>
            </a:pPr>
            <a:r>
              <a:rPr lang="ko-KR" altLang="en-US"/>
              <a:t>애플리케이션에서 다른 스레드의 방해 없이 스레드가 완료해야 하는 코드 섹션이 있을 때</a:t>
            </a:r>
            <a:r>
              <a:rPr lang="en-US" altLang="ko-KR"/>
              <a:t>, </a:t>
            </a:r>
            <a:r>
              <a:rPr lang="ko-KR" altLang="en-US"/>
              <a:t>임계 영역을 보호하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기 위해 사용할 스레드 동기화 메커니즘은</a:t>
            </a:r>
            <a:r>
              <a:rPr lang="en-US" altLang="ko-KR"/>
              <a:t>? 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</a:rPr>
              <a:t>Mutex </a:t>
            </a:r>
          </a:p>
          <a:p>
            <a:pPr marL="342900" indent="-342900">
              <a:lnSpc>
                <a:spcPts val="2600"/>
              </a:lnSpc>
              <a:buAutoNum type="arabicPeriod"/>
            </a:pPr>
            <a:endParaRPr lang="en-US" altLang="ko-KR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ts val="2600"/>
              </a:lnSpc>
              <a:buAutoNum type="arabicPeriod" startAt="2"/>
            </a:pPr>
            <a:r>
              <a:rPr lang="en-US" altLang="ko-KR"/>
              <a:t>What happens if the semaphore count is at the maximum and the semaphore is given?</a:t>
            </a:r>
          </a:p>
          <a:p>
            <a:pPr>
              <a:lnSpc>
                <a:spcPts val="2600"/>
              </a:lnSpc>
            </a:pPr>
            <a:r>
              <a:rPr lang="en-US" altLang="ko-KR"/>
              <a:t>    ① The semaphore count will be set to 0.</a:t>
            </a:r>
          </a:p>
          <a:p>
            <a:pPr>
              <a:lnSpc>
                <a:spcPts val="2600"/>
              </a:lnSpc>
            </a:pPr>
            <a:r>
              <a:rPr lang="en-US" altLang="ko-KR"/>
              <a:t>    ② The semaphore count will increment over the maximum.</a:t>
            </a:r>
          </a:p>
          <a:p>
            <a:pPr>
              <a:lnSpc>
                <a:spcPts val="2600"/>
              </a:lnSpc>
            </a:pPr>
            <a:r>
              <a:rPr lang="en-US" altLang="ko-KR"/>
              <a:t>    ③ The semaphore count will stay the same.</a:t>
            </a:r>
          </a:p>
          <a:p>
            <a:pPr>
              <a:lnSpc>
                <a:spcPts val="2600"/>
              </a:lnSpc>
            </a:pPr>
            <a:r>
              <a:rPr lang="en-US" altLang="ko-KR"/>
              <a:t>    ④ The semaphore count will decrement.</a:t>
            </a:r>
          </a:p>
          <a:p>
            <a:pPr>
              <a:lnSpc>
                <a:spcPts val="2600"/>
              </a:lnSpc>
            </a:pPr>
            <a:endParaRPr lang="en-US" altLang="ko-KR"/>
          </a:p>
          <a:p>
            <a:pPr>
              <a:lnSpc>
                <a:spcPts val="2600"/>
              </a:lnSpc>
            </a:pPr>
            <a:r>
              <a:rPr lang="en-US" altLang="ko-KR"/>
              <a:t>3. Taking a semaphore will  [  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</a:rPr>
              <a:t>increment</a:t>
            </a:r>
            <a:r>
              <a:rPr lang="en-US" altLang="ko-KR"/>
              <a:t>   ]  the semaphore count.</a:t>
            </a:r>
          </a:p>
          <a:p>
            <a:pPr>
              <a:lnSpc>
                <a:spcPts val="2600"/>
              </a:lnSpc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37639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3558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Bluetooth Low Energy</a:t>
            </a:r>
          </a:p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Fundamentals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12495" y="6005444"/>
            <a:ext cx="8767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https://academy.nordicsemi.com/courses/bluetooth-low-energy-fundamentals/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51684" y="5221705"/>
            <a:ext cx="3046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rgbClr val="0000FF"/>
                </a:solidFill>
              </a:rPr>
              <a:t>DevAcademy</a:t>
            </a:r>
            <a:endParaRPr lang="ko-KR" altLang="en-US" sz="36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3470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ko-KR" altLang="en-US" b="1">
                <a:solidFill>
                  <a:schemeClr val="tx1"/>
                </a:solidFill>
              </a:rPr>
              <a:t>학습 과정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64D356-BC7C-4511-8756-95122350DD0A}"/>
              </a:ext>
            </a:extLst>
          </p:cNvPr>
          <p:cNvSpPr/>
          <p:nvPr/>
        </p:nvSpPr>
        <p:spPr>
          <a:xfrm>
            <a:off x="240405" y="745215"/>
            <a:ext cx="11208912" cy="322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블루투스 저전력</a:t>
            </a:r>
            <a:r>
              <a:rPr lang="en-US" altLang="ko-KR"/>
              <a:t>(Bluetooth Low Energy, BLE) </a:t>
            </a:r>
            <a:r>
              <a:rPr lang="ko-KR" altLang="en-US"/>
              <a:t>기초 과정은 </a:t>
            </a:r>
            <a:r>
              <a:rPr lang="en-US" altLang="ko-KR"/>
              <a:t>Nordic Semiconductor </a:t>
            </a:r>
            <a:r>
              <a:rPr lang="ko-KR" altLang="en-US"/>
              <a:t>장치</a:t>
            </a:r>
            <a:r>
              <a:rPr lang="en-US" altLang="ko-KR"/>
              <a:t>(nRF54, nRF53, nRF52 </a:t>
            </a:r>
            <a:r>
              <a:rPr lang="ko-KR" altLang="en-US"/>
              <a:t>시리즈</a:t>
            </a:r>
            <a:r>
              <a:rPr lang="en-US" altLang="ko-KR"/>
              <a:t>)</a:t>
            </a:r>
            <a:r>
              <a:rPr lang="ko-KR" altLang="en-US"/>
              <a:t>를 사용하여 </a:t>
            </a:r>
            <a:r>
              <a:rPr lang="en-US" altLang="ko-KR"/>
              <a:t>BLE</a:t>
            </a:r>
            <a:r>
              <a:rPr lang="ko-KR" altLang="en-US"/>
              <a:t>의 기초를 배우는 학습 과정이다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실습을 통해 </a:t>
            </a:r>
            <a:r>
              <a:rPr lang="en-US" altLang="ko-KR"/>
              <a:t>Bluetooth LE </a:t>
            </a:r>
            <a:r>
              <a:rPr lang="ko-KR" altLang="en-US"/>
              <a:t>프로토타입을 만들고</a:t>
            </a:r>
            <a:r>
              <a:rPr lang="en-US" altLang="ko-KR"/>
              <a:t>, </a:t>
            </a:r>
            <a:r>
              <a:rPr lang="ko-KR" altLang="en-US"/>
              <a:t>두 개의 </a:t>
            </a:r>
            <a:r>
              <a:rPr lang="en-US" altLang="ko-KR"/>
              <a:t>Bluetooth LE </a:t>
            </a:r>
            <a:r>
              <a:rPr lang="ko-KR" altLang="en-US"/>
              <a:t>장치 간에 무선 단방향 및 양방향 데이터 채널을 빠르게 설정하는 방법을 학습한다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과정을 완료하면 </a:t>
            </a:r>
            <a:r>
              <a:rPr lang="en-US" altLang="ko-KR"/>
              <a:t>Bluetooth LE </a:t>
            </a:r>
            <a:r>
              <a:rPr lang="ko-KR" altLang="en-US"/>
              <a:t>프로토콜과 그 계층에 대해 깊이 이해하고</a:t>
            </a:r>
            <a:r>
              <a:rPr lang="en-US" altLang="ko-KR"/>
              <a:t>, Zephyr RTOS</a:t>
            </a:r>
            <a:r>
              <a:rPr lang="ko-KR" altLang="en-US"/>
              <a:t>를 기반으로 한 </a:t>
            </a:r>
            <a:r>
              <a:rPr lang="en-US" altLang="ko-KR"/>
              <a:t>nRF Connect SDK</a:t>
            </a:r>
            <a:r>
              <a:rPr lang="ko-KR" altLang="en-US"/>
              <a:t>에서 사용할 수 있는 </a:t>
            </a:r>
            <a:r>
              <a:rPr lang="en-US" altLang="ko-KR"/>
              <a:t>API</a:t>
            </a:r>
            <a:r>
              <a:rPr lang="ko-KR" altLang="en-US"/>
              <a:t>에 대한 지식을 갖추게 된다다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또한</a:t>
            </a:r>
            <a:r>
              <a:rPr lang="en-US" altLang="ko-KR"/>
              <a:t>, Bluetooth LE </a:t>
            </a:r>
            <a:r>
              <a:rPr lang="ko-KR" altLang="en-US"/>
              <a:t>광고 및 연결 설정에 대한 실습 경험을 얻고</a:t>
            </a:r>
            <a:r>
              <a:rPr lang="en-US" altLang="ko-KR"/>
              <a:t>, Bluetooth LE </a:t>
            </a:r>
            <a:r>
              <a:rPr lang="ko-KR" altLang="en-US"/>
              <a:t>연결을 보안하는 방법과 </a:t>
            </a:r>
            <a:r>
              <a:rPr lang="en-US" altLang="ko-KR"/>
              <a:t>nRF Sniffer</a:t>
            </a:r>
            <a:r>
              <a:rPr lang="ko-KR" altLang="en-US"/>
              <a:t>를 사용하여 공중에서 패킷을 검사하는 방법에 대한 통찰력을 얻을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654186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ko-KR" altLang="en-US" b="1">
                <a:solidFill>
                  <a:schemeClr val="tx1"/>
                </a:solidFill>
              </a:rPr>
              <a:t>학습 내용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34B2FB-1EDB-4571-925D-5E6AD0085147}"/>
              </a:ext>
            </a:extLst>
          </p:cNvPr>
          <p:cNvSpPr/>
          <p:nvPr/>
        </p:nvSpPr>
        <p:spPr>
          <a:xfrm>
            <a:off x="124494" y="758094"/>
            <a:ext cx="11736947" cy="291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최신 Bluetooth LE 애플리케이션 아키텍처에 대한 확실한 이해를 발전시</a:t>
            </a:r>
            <a:r>
              <a:rPr lang="ko-KR" altLang="en-US">
                <a:latin typeface="Arial" panose="020B0604020202020204" pitchFamily="34" charset="0"/>
              </a:rPr>
              <a:t>킨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Bluetooth LE 광고와 그 기능에 대해 배</a:t>
            </a:r>
            <a:r>
              <a:rPr lang="ko-KR" altLang="en-US">
                <a:latin typeface="Arial" panose="020B0604020202020204" pitchFamily="34" charset="0"/>
              </a:rPr>
              <a:t>운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Bluetooth LE 연결에 대해 배우고, Bluetooth LE를 통해 데이터를 교환하는 방법을 익</a:t>
            </a:r>
            <a:r>
              <a:rPr lang="ko-KR" altLang="en-US">
                <a:latin typeface="Arial" panose="020B0604020202020204" pitchFamily="34" charset="0"/>
              </a:rPr>
              <a:t>힌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Bluetooth LE 연결을 안전하게 설정하는 방법에 대</a:t>
            </a:r>
            <a:r>
              <a:rPr lang="ko-KR" altLang="en-US">
                <a:latin typeface="Arial" panose="020B0604020202020204" pitchFamily="34" charset="0"/>
              </a:rPr>
              <a:t>해 학습한다</a:t>
            </a:r>
            <a:r>
              <a:rPr lang="en-US" altLang="ko-KR">
                <a:latin typeface="Arial" panose="020B0604020202020204" pitchFamily="34" charset="0"/>
              </a:rPr>
              <a:t>. 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nRF Connect SDK에서 제공하는 Bluetooth LE API에 대해 </a:t>
            </a: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en-US">
                <a:latin typeface="Arial" panose="020B0604020202020204" pitchFamily="34" charset="0"/>
              </a:rPr>
              <a:t>이해한다</a:t>
            </a:r>
            <a:r>
              <a:rPr lang="ko-KR" altLang="ko-KR">
                <a:latin typeface="Arial" panose="020B0604020202020204" pitchFamily="34" charset="0"/>
              </a:rPr>
              <a:t>.</a:t>
            </a:r>
          </a:p>
          <a:p>
            <a:pPr lv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Bluetooth LE 애플리케이션 디버깅 도구(nRF Connect for Mobile, nRF Sniffer)에 대해 </a:t>
            </a: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en-US">
                <a:latin typeface="Arial" panose="020B0604020202020204" pitchFamily="34" charset="0"/>
              </a:rPr>
              <a:t>학습한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실습을 통해 두 개의 Bluetooth LE 지원 장치 간에 단방향 및 양방향 데이터 채널을 설정하는 방법을 </a:t>
            </a:r>
            <a:r>
              <a:rPr lang="ko-KR" altLang="en-US">
                <a:latin typeface="Arial" panose="020B0604020202020204" pitchFamily="34" charset="0"/>
              </a:rPr>
              <a:t>학습한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</a:p>
        </p:txBody>
      </p:sp>
    </p:spTree>
    <p:extLst>
      <p:ext uri="{BB962C8B-B14F-4D97-AF65-F5344CB8AC3E}">
        <p14:creationId xmlns:p14="http://schemas.microsoft.com/office/powerpoint/2010/main" val="59396319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326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3600" b="1">
                <a:solidFill>
                  <a:schemeClr val="tx1"/>
                </a:solidFill>
              </a:rPr>
              <a:t>1 </a:t>
            </a:r>
            <a:r>
              <a:rPr lang="ko-KR" altLang="en-US" sz="3600" b="1">
                <a:solidFill>
                  <a:schemeClr val="tx1"/>
                </a:solidFill>
              </a:rPr>
              <a:t>강 </a:t>
            </a:r>
            <a:r>
              <a:rPr lang="en-US" altLang="ko-KR" sz="3600" b="1">
                <a:solidFill>
                  <a:schemeClr val="tx1"/>
                </a:solidFill>
              </a:rPr>
              <a:t>– Bluetooth</a:t>
            </a:r>
            <a:r>
              <a:rPr lang="ko-KR" altLang="en-US" sz="3600" b="1">
                <a:solidFill>
                  <a:schemeClr val="tx1"/>
                </a:solidFill>
              </a:rPr>
              <a:t> </a:t>
            </a:r>
            <a:r>
              <a:rPr lang="en-US" altLang="ko-KR" sz="3600" b="1">
                <a:solidFill>
                  <a:schemeClr val="tx1"/>
                </a:solidFill>
              </a:rPr>
              <a:t>LE</a:t>
            </a:r>
            <a:r>
              <a:rPr lang="ko-KR" altLang="en-US" sz="3600" b="1">
                <a:solidFill>
                  <a:schemeClr val="tx1"/>
                </a:solidFill>
              </a:rPr>
              <a:t> </a:t>
            </a:r>
            <a:r>
              <a:rPr lang="en-US" altLang="ko-KR" sz="3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86650" y="1596981"/>
            <a:ext cx="11373679" cy="4518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en-US" altLang="ko-KR" sz="2000">
                <a:latin typeface="+mn-ea"/>
              </a:rPr>
              <a:t>Bluetooth</a:t>
            </a:r>
            <a:r>
              <a:rPr lang="ko-KR" altLang="en-US" sz="2000">
                <a:latin typeface="+mn-ea"/>
              </a:rPr>
              <a:t>는 </a:t>
            </a:r>
            <a:r>
              <a:rPr lang="en-US" altLang="ko-KR" sz="2000">
                <a:latin typeface="+mn-ea"/>
              </a:rPr>
              <a:t>Bluetooth SIG(Special Interest Group)</a:t>
            </a:r>
            <a:r>
              <a:rPr lang="ko-KR" altLang="en-US" sz="2000">
                <a:latin typeface="+mn-ea"/>
              </a:rPr>
              <a:t>에서 관리하는 무선 통신 기술 표준이다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342900" indent="-342900">
              <a:lnSpc>
                <a:spcPts val="2900"/>
              </a:lnSpc>
              <a:buFont typeface="Wingdings" panose="05000000000000000000" pitchFamily="2" charset="2"/>
              <a:buChar char="§"/>
            </a:pPr>
            <a:endParaRPr lang="en-US" altLang="ko-KR" sz="2000">
              <a:latin typeface="+mn-ea"/>
            </a:endParaRPr>
          </a:p>
          <a:p>
            <a:pPr marL="342900" indent="-34290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en-US" altLang="ko-KR" sz="2000">
                <a:latin typeface="+mn-ea"/>
              </a:rPr>
              <a:t>Bluetooth LE(Low Energy) </a:t>
            </a:r>
            <a:r>
              <a:rPr lang="ko-KR" altLang="en-US" sz="2000">
                <a:latin typeface="+mn-ea"/>
              </a:rPr>
              <a:t>프로토콜은 </a:t>
            </a:r>
            <a:r>
              <a:rPr lang="en-US" altLang="ko-KR" sz="2000">
                <a:latin typeface="+mn-ea"/>
              </a:rPr>
              <a:t>Bluetooth Classic</a:t>
            </a:r>
            <a:r>
              <a:rPr lang="ko-KR" altLang="en-US" sz="2000">
                <a:latin typeface="+mn-ea"/>
              </a:rPr>
              <a:t>과 다른 프로토콜로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상대적으로 낮은 데이터 속도로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더 적은 양의 데이터를 전송하도록 설계되어 </a:t>
            </a:r>
            <a:br>
              <a:rPr lang="en-US" altLang="ko-KR" sz="2000">
                <a:latin typeface="+mn-ea"/>
              </a:rPr>
            </a:br>
            <a:r>
              <a:rPr lang="ko-KR" altLang="en-US" sz="2000" u="sng">
                <a:latin typeface="+mn-ea"/>
              </a:rPr>
              <a:t>더 낮은 전력 소비를 제공한다</a:t>
            </a:r>
            <a:r>
              <a:rPr lang="en-US" altLang="ko-KR" sz="2000" u="sng">
                <a:latin typeface="+mn-ea"/>
              </a:rPr>
              <a:t>.</a:t>
            </a:r>
          </a:p>
          <a:p>
            <a:pPr marL="342900" indent="-34290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+mn-ea"/>
              </a:rPr>
              <a:t>이 강의에서는 </a:t>
            </a:r>
            <a:r>
              <a:rPr lang="en-US" altLang="ko-KR" sz="2000">
                <a:latin typeface="+mn-ea"/>
              </a:rPr>
              <a:t>Bluetooth LE</a:t>
            </a:r>
            <a:r>
              <a:rPr lang="ko-KR" altLang="en-US" sz="2000">
                <a:latin typeface="+mn-ea"/>
              </a:rPr>
              <a:t>와 </a:t>
            </a:r>
            <a:r>
              <a:rPr lang="en-US" altLang="ko-KR" sz="2000">
                <a:latin typeface="+mn-ea"/>
              </a:rPr>
              <a:t>Stack </a:t>
            </a:r>
            <a:r>
              <a:rPr lang="ko-KR" altLang="en-US" sz="2000">
                <a:latin typeface="+mn-ea"/>
              </a:rPr>
              <a:t>계층을 소개한다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+mn-ea"/>
              </a:rPr>
              <a:t>그리고 </a:t>
            </a:r>
            <a:r>
              <a:rPr lang="en-US" altLang="ko-KR" sz="2000">
                <a:latin typeface="+mn-ea"/>
              </a:rPr>
              <a:t>Bluetooth LE </a:t>
            </a:r>
            <a:r>
              <a:rPr lang="ko-KR" altLang="en-US" sz="2000">
                <a:latin typeface="+mn-ea"/>
              </a:rPr>
              <a:t>연결이 어떻게 이루어지는지 간략히 살펴보고</a:t>
            </a:r>
            <a:r>
              <a:rPr lang="en-US" altLang="ko-KR" sz="2000">
                <a:latin typeface="+mn-ea"/>
              </a:rPr>
              <a:t>,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Advertising</a:t>
            </a:r>
            <a:r>
              <a:rPr lang="ko-KR" altLang="en-US" sz="2000">
                <a:latin typeface="+mn-ea"/>
              </a:rPr>
              <a:t>과 </a:t>
            </a:r>
            <a:r>
              <a:rPr lang="en-US" altLang="ko-KR" sz="2000">
                <a:latin typeface="+mn-ea"/>
              </a:rPr>
              <a:t>scanning </a:t>
            </a:r>
            <a:r>
              <a:rPr lang="ko-KR" altLang="en-US" sz="2000">
                <a:latin typeface="+mn-ea"/>
              </a:rPr>
              <a:t>과 같은 개념을 살펴본다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+mn-ea"/>
              </a:rPr>
              <a:t>그 이후에 가능한 네트워크 토폴로지와 </a:t>
            </a:r>
            <a:r>
              <a:rPr lang="en-US" altLang="ko-KR" sz="2000">
                <a:latin typeface="+mn-ea"/>
              </a:rPr>
              <a:t>Physical Layer </a:t>
            </a:r>
            <a:r>
              <a:rPr lang="ko-KR" altLang="en-US" sz="2000">
                <a:latin typeface="+mn-ea"/>
              </a:rPr>
              <a:t>모드에 대해 설명한다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+mn-ea"/>
              </a:rPr>
              <a:t>실습은 </a:t>
            </a:r>
            <a:r>
              <a:rPr lang="en-US" altLang="ko-KR" sz="2000">
                <a:latin typeface="+mn-ea"/>
              </a:rPr>
              <a:t>Nordic </a:t>
            </a:r>
            <a:r>
              <a:rPr lang="ko-KR" altLang="en-US" sz="2000">
                <a:latin typeface="+mn-ea"/>
              </a:rPr>
              <a:t>디바이스에 </a:t>
            </a:r>
            <a:r>
              <a:rPr lang="en-US" altLang="ko-KR" sz="2000">
                <a:latin typeface="+mn-ea"/>
              </a:rPr>
              <a:t>Bluetooth LE </a:t>
            </a:r>
            <a:r>
              <a:rPr lang="ko-KR" altLang="en-US" sz="2000">
                <a:latin typeface="+mn-ea"/>
              </a:rPr>
              <a:t>샘픙를 </a:t>
            </a:r>
            <a:r>
              <a:rPr lang="en-US" altLang="ko-KR" sz="2000">
                <a:latin typeface="+mn-ea"/>
              </a:rPr>
              <a:t>flashing </a:t>
            </a:r>
            <a:r>
              <a:rPr lang="ko-KR" altLang="en-US" sz="2000">
                <a:latin typeface="+mn-ea"/>
              </a:rPr>
              <a:t>하고</a:t>
            </a:r>
            <a:r>
              <a:rPr lang="en-US" altLang="ko-KR" sz="2000">
                <a:latin typeface="+mn-ea"/>
              </a:rPr>
              <a:t>,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Bluetooth LE</a:t>
            </a:r>
            <a:r>
              <a:rPr lang="ko-KR" altLang="en-US" sz="2000">
                <a:latin typeface="+mn-ea"/>
              </a:rPr>
              <a:t>를 사용하여 버튼을 읽고 </a:t>
            </a:r>
            <a:r>
              <a:rPr lang="en-US" altLang="ko-KR" sz="2000">
                <a:latin typeface="+mn-ea"/>
              </a:rPr>
              <a:t>LED</a:t>
            </a:r>
            <a:r>
              <a:rPr lang="ko-KR" altLang="en-US" sz="2000">
                <a:latin typeface="+mn-ea"/>
              </a:rPr>
              <a:t>를 제어하는 연습을 진행한다</a:t>
            </a:r>
            <a:r>
              <a:rPr lang="en-US" altLang="ko-KR" sz="2000">
                <a:latin typeface="+mn-ea"/>
              </a:rPr>
              <a:t>. </a:t>
            </a:r>
            <a:endParaRPr lang="ko-KR" altLang="en-US" sz="20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BE1E3-AA16-4566-8175-1053C86D977A}"/>
              </a:ext>
            </a:extLst>
          </p:cNvPr>
          <p:cNvSpPr/>
          <p:nvPr/>
        </p:nvSpPr>
        <p:spPr>
          <a:xfrm>
            <a:off x="0" y="6488668"/>
            <a:ext cx="9511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1 -  Bluetooth LE Introduction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68057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326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3600" b="1">
                <a:solidFill>
                  <a:schemeClr val="tx1"/>
                </a:solidFill>
              </a:rPr>
              <a:t>1 </a:t>
            </a:r>
            <a:r>
              <a:rPr lang="ko-KR" altLang="en-US" sz="3600" b="1">
                <a:solidFill>
                  <a:schemeClr val="tx1"/>
                </a:solidFill>
              </a:rPr>
              <a:t>강 </a:t>
            </a:r>
            <a:r>
              <a:rPr lang="en-US" altLang="ko-KR" sz="3600" b="1">
                <a:solidFill>
                  <a:schemeClr val="tx1"/>
                </a:solidFill>
              </a:rPr>
              <a:t>– </a:t>
            </a:r>
            <a:r>
              <a:rPr lang="ko-KR" altLang="en-US" sz="3600" b="1">
                <a:solidFill>
                  <a:schemeClr val="tx1"/>
                </a:solidFill>
              </a:rPr>
              <a:t>학습 목표</a:t>
            </a:r>
            <a:endParaRPr lang="en-US" altLang="ko-KR" sz="3600" b="1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6650" y="1596981"/>
            <a:ext cx="11373679" cy="3738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Bluetooth LE </a:t>
            </a:r>
            <a:r>
              <a:rPr lang="ko-KR" altLang="en-US" sz="2000">
                <a:latin typeface="+mn-ea"/>
              </a:rPr>
              <a:t>프로토콜을 구성하는 각 계층의 역할과 기능을 설명할 수 있다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이를 통해 데이터 전송 및 장치 간의 상호 작용 방식을 체계적으로 파악할 수 있다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Bluetooth LE </a:t>
            </a:r>
            <a:r>
              <a:rPr lang="ko-KR" altLang="en-US" sz="2000">
                <a:latin typeface="+mn-ea"/>
              </a:rPr>
              <a:t>기술의 전체적인 구조를 이해하고 스택 계층 및 프로토콜 흐름이 어떻게 구성되어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있는지 전반적인 작동 방식을 설명할 수 있다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Bluetooth LE</a:t>
            </a:r>
            <a:r>
              <a:rPr lang="ko-KR" altLang="en-US" sz="2000">
                <a:latin typeface="+mn-ea"/>
              </a:rPr>
              <a:t>에서 사용 가능한 장치의 역할</a:t>
            </a:r>
            <a:r>
              <a:rPr lang="en-US" altLang="ko-KR" sz="2000">
                <a:latin typeface="+mn-ea"/>
              </a:rPr>
              <a:t>(ex: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Central,</a:t>
            </a:r>
            <a:r>
              <a:rPr lang="ko-KR" altLang="en-US" sz="2000">
                <a:latin typeface="+mn-ea"/>
              </a:rPr>
              <a:t> </a:t>
            </a:r>
            <a:r>
              <a:rPr lang="en-US" altLang="ko-KR" sz="2000">
                <a:latin typeface="+mn-ea"/>
              </a:rPr>
              <a:t>Peripheral)</a:t>
            </a:r>
            <a:r>
              <a:rPr lang="ko-KR" altLang="en-US" sz="2000">
                <a:latin typeface="+mn-ea"/>
              </a:rPr>
              <a:t>을 설명할 수 있다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Point to Point, Broadcast, mesh networ</a:t>
            </a:r>
            <a:r>
              <a:rPr lang="ko-KR" altLang="en-US" sz="2000">
                <a:latin typeface="+mn-ea"/>
              </a:rPr>
              <a:t>와 같은 통신 토폴로지 유형을 설명할 수 있다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Bluetooth LE</a:t>
            </a:r>
            <a:r>
              <a:rPr lang="ko-KR" altLang="en-US" sz="2000">
                <a:latin typeface="+mn-ea"/>
              </a:rPr>
              <a:t>에서 데이터가 어떻게 표현되고 교환되는지 기본 개념을 이해하고 </a:t>
            </a:r>
            <a:r>
              <a:rPr lang="en-US" altLang="ko-KR" sz="2000">
                <a:latin typeface="+mn-ea"/>
              </a:rPr>
              <a:t>Profile, service,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Characteristics</a:t>
            </a:r>
            <a:r>
              <a:rPr lang="ko-KR" altLang="en-US" sz="2000">
                <a:latin typeface="+mn-ea"/>
              </a:rPr>
              <a:t>를 포함한 데이터 모델링에 대해 설명할 수 있다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Bluetooth LE</a:t>
            </a:r>
            <a:r>
              <a:rPr lang="ko-KR" altLang="en-US" sz="2000">
                <a:latin typeface="+mn-ea"/>
              </a:rPr>
              <a:t>를 사용하여 버튼의 현재 값을 읽고</a:t>
            </a:r>
            <a:r>
              <a:rPr lang="en-US" altLang="ko-KR" sz="2000">
                <a:latin typeface="+mn-ea"/>
              </a:rPr>
              <a:t>, LED</a:t>
            </a:r>
            <a:r>
              <a:rPr lang="ko-KR" altLang="en-US" sz="2000">
                <a:latin typeface="+mn-ea"/>
              </a:rPr>
              <a:t>를 제어하는 프로그램을 설계할 수 있다</a:t>
            </a:r>
            <a:r>
              <a:rPr lang="en-US" altLang="ko-KR" sz="2000">
                <a:latin typeface="+mn-ea"/>
              </a:rPr>
              <a:t>. </a:t>
            </a:r>
            <a:endParaRPr lang="ko-KR" altLang="en-US" sz="20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BE1E3-AA16-4566-8175-1053C86D977A}"/>
              </a:ext>
            </a:extLst>
          </p:cNvPr>
          <p:cNvSpPr/>
          <p:nvPr/>
        </p:nvSpPr>
        <p:spPr>
          <a:xfrm>
            <a:off x="0" y="6488668"/>
            <a:ext cx="9511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1 -  Bluetooth LE Introduction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35175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What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is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Bluetooth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LE?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37339E-5CE8-4ED0-AEBA-430BB84B9E10}"/>
              </a:ext>
            </a:extLst>
          </p:cNvPr>
          <p:cNvSpPr/>
          <p:nvPr/>
        </p:nvSpPr>
        <p:spPr>
          <a:xfrm>
            <a:off x="186650" y="656823"/>
            <a:ext cx="11739187" cy="4559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Bluetooth Classic</a:t>
            </a:r>
            <a:r>
              <a:rPr lang="ko-KR" altLang="en-US" sz="2000">
                <a:latin typeface="+mn-ea"/>
              </a:rPr>
              <a:t>은 무선 헤드셋과 같은 일반적인 장치에서 널리 사용되었기 때문에 가장 익숙한 블루투스 버전이다</a:t>
            </a:r>
            <a:r>
              <a:rPr lang="en-US" altLang="ko-KR" sz="2000">
                <a:latin typeface="+mn-ea"/>
              </a:rPr>
              <a:t>. </a:t>
            </a:r>
            <a:r>
              <a:rPr lang="ko-KR" altLang="en-US" sz="2000">
                <a:latin typeface="+mn-ea"/>
              </a:rPr>
              <a:t>블루투스는 음악 스트리밍과 같은 어플리케이션에 가장 적합하다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데이터 처리량이 충분히 높아 연결 문제나 패킷 손실없이 지원할 수 있으며 사용도 간편하다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스마트폰이나 무선 스피커를 일정 시간 사용후 충전해야 할 수도 있지만</a:t>
            </a:r>
            <a:r>
              <a:rPr lang="en-US" altLang="ko-KR" sz="2000">
                <a:latin typeface="+mn-ea"/>
              </a:rPr>
              <a:t>,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이러한 유형의 어플리케이션에서는 큰 문제가 되지 않는다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그러나 저전력 웨어러블 장치나 대규모 </a:t>
            </a:r>
            <a:r>
              <a:rPr lang="en-US" altLang="ko-KR" sz="2000"/>
              <a:t>IoT </a:t>
            </a:r>
            <a:r>
              <a:rPr lang="ko-KR" altLang="en-US" sz="2000"/>
              <a:t>애플리케이션의 경우</a:t>
            </a:r>
            <a:r>
              <a:rPr lang="en-US" altLang="ko-KR" sz="2000"/>
              <a:t>, </a:t>
            </a:r>
            <a:r>
              <a:rPr lang="ko-KR" altLang="en-US" sz="2000"/>
              <a:t>배터리를 자주 충전하는 것은 현실적이지 않으며</a:t>
            </a:r>
            <a:r>
              <a:rPr lang="en-US" altLang="ko-KR" sz="2000"/>
              <a:t>, </a:t>
            </a:r>
            <a:r>
              <a:rPr lang="ko-KR" altLang="en-US" sz="2000"/>
              <a:t>특히 높은 데이터 전송 속도가 필요하지 않은 상황에서는 더욱 그렇다</a:t>
            </a:r>
            <a:r>
              <a:rPr lang="en-US" altLang="ko-KR" sz="2000"/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이를 해결하기 위해 블루투스 특별이해관계자 그룹</a:t>
            </a:r>
            <a:r>
              <a:rPr lang="en-US" altLang="ko-KR" sz="2000"/>
              <a:t>(Special Interest Group, SIG)</a:t>
            </a:r>
            <a:r>
              <a:rPr lang="ko-KR" altLang="en-US" sz="2000"/>
              <a:t>은 블루투스 코어 사양</a:t>
            </a:r>
            <a:r>
              <a:rPr lang="en-US" altLang="ko-KR" sz="2000"/>
              <a:t>(Bluetooth Core Specification) </a:t>
            </a:r>
            <a:r>
              <a:rPr lang="ko-KR" altLang="en-US" sz="2000"/>
              <a:t>버전 </a:t>
            </a:r>
            <a:r>
              <a:rPr lang="en-US" altLang="ko-KR" sz="2000"/>
              <a:t>4.0</a:t>
            </a:r>
            <a:r>
              <a:rPr lang="ko-KR" altLang="en-US" sz="2000"/>
              <a:t>부터 블루투스 저에너지</a:t>
            </a:r>
            <a:r>
              <a:rPr lang="en-US" altLang="ko-KR" sz="2000"/>
              <a:t>(Bluetooth Low Energy, LE)</a:t>
            </a:r>
            <a:r>
              <a:rPr lang="ko-KR" altLang="en-US" sz="2000"/>
              <a:t>를 도입했다</a:t>
            </a:r>
            <a:r>
              <a:rPr lang="en-US" altLang="ko-KR" sz="2000"/>
              <a:t>. 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이는 저전력 </a:t>
            </a:r>
            <a:r>
              <a:rPr lang="en-US" altLang="ko-KR" sz="2000"/>
              <a:t>IoT </a:t>
            </a:r>
            <a:r>
              <a:rPr lang="ko-KR" altLang="en-US" sz="2000"/>
              <a:t>애플리케이션을 위한 핵심 기술로 자리 잡는 것을 목표로 하고 있다</a:t>
            </a:r>
            <a:r>
              <a:rPr lang="en-US" altLang="ko-KR" sz="2000"/>
              <a:t>.</a:t>
            </a:r>
            <a:endParaRPr lang="ko-KR" altLang="en-US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382798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Bluetooth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LE </a:t>
            </a:r>
            <a:r>
              <a:rPr lang="ko-KR" altLang="en-US" b="1">
                <a:solidFill>
                  <a:schemeClr val="tx1"/>
                </a:solidFill>
              </a:rPr>
              <a:t>특징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37339E-5CE8-4ED0-AEBA-430BB84B9E10}"/>
              </a:ext>
            </a:extLst>
          </p:cNvPr>
          <p:cNvSpPr/>
          <p:nvPr/>
        </p:nvSpPr>
        <p:spPr>
          <a:xfrm>
            <a:off x="186650" y="656823"/>
            <a:ext cx="11739187" cy="3899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블루투스 </a:t>
            </a:r>
            <a:r>
              <a:rPr lang="en-US" altLang="ko-KR" sz="2000"/>
              <a:t>LE(Bluetooth Low Energy)</a:t>
            </a:r>
            <a:r>
              <a:rPr lang="ko-KR" altLang="en-US" sz="2000"/>
              <a:t>는 이름에서 알 수 있듯이 데이터 전송 속도를 희생하여 저전력 소비를 달성하는 데 중점을 둔다</a:t>
            </a:r>
            <a:r>
              <a:rPr lang="en-US" altLang="ko-KR" sz="2000"/>
              <a:t>. 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여기서 데이터 전송 속도의 희생은 두 가지 메커니즘을 의미한다</a:t>
            </a:r>
            <a:r>
              <a:rPr lang="en-US" altLang="ko-KR" sz="2000"/>
              <a:t>. </a:t>
            </a:r>
            <a:br>
              <a:rPr lang="en-US" altLang="ko-KR" sz="2000"/>
            </a:br>
            <a:r>
              <a:rPr lang="ko-KR" altLang="en-US" sz="2000"/>
              <a:t>첫째</a:t>
            </a:r>
            <a:r>
              <a:rPr lang="en-US" altLang="ko-KR" sz="2000"/>
              <a:t>, </a:t>
            </a:r>
            <a:r>
              <a:rPr lang="ko-KR" altLang="en-US" sz="2000"/>
              <a:t>데이터 패킷 크기를 </a:t>
            </a:r>
            <a:r>
              <a:rPr lang="en-US" altLang="ko-KR" sz="2000"/>
              <a:t>27~251</a:t>
            </a:r>
            <a:r>
              <a:rPr lang="ko-KR" altLang="en-US" sz="2000"/>
              <a:t>바이트로 작게 만든다</a:t>
            </a:r>
            <a:r>
              <a:rPr lang="en-US" altLang="ko-KR" sz="2000"/>
              <a:t>. </a:t>
            </a:r>
            <a:br>
              <a:rPr lang="en-US" altLang="ko-KR" sz="2000"/>
            </a:br>
            <a:r>
              <a:rPr lang="ko-KR" altLang="en-US" sz="2000"/>
              <a:t>둘째</a:t>
            </a:r>
            <a:r>
              <a:rPr lang="en-US" altLang="ko-KR" sz="2000"/>
              <a:t>, </a:t>
            </a:r>
            <a:r>
              <a:rPr lang="ko-KR" altLang="en-US" sz="2000"/>
              <a:t>전력 소모의 주요 요인인 전송 시간을 줄이기 위해 데이터를 가능한 한 드물게 전송한다</a:t>
            </a:r>
            <a:r>
              <a:rPr lang="en-US" altLang="ko-KR" sz="2000"/>
              <a:t>. 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이러한 특성 덕분에 블루투스 </a:t>
            </a:r>
            <a:r>
              <a:rPr lang="en-US" altLang="ko-KR" sz="2000"/>
              <a:t>LE</a:t>
            </a:r>
            <a:r>
              <a:rPr lang="ko-KR" altLang="en-US" sz="2000"/>
              <a:t>는 최소한의 전력으로 작동해야 하며 소량의 데이터를 간헐적으로 전송하는 배터리 구동 장치에 더 적합하다</a:t>
            </a:r>
            <a:r>
              <a:rPr lang="en-US" altLang="ko-KR" sz="2000"/>
              <a:t>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블루투스 </a:t>
            </a:r>
            <a:r>
              <a:rPr lang="en-US" altLang="ko-KR" sz="2000"/>
              <a:t>LE</a:t>
            </a:r>
            <a:r>
              <a:rPr lang="ko-KR" altLang="en-US" sz="2000"/>
              <a:t>는 지원하는 토폴로지와 노드 유형과 같은 다른 측면에서도 블루투스 클래식과 다르다</a:t>
            </a:r>
            <a:r>
              <a:rPr lang="en-US" altLang="ko-KR" sz="2000"/>
              <a:t>. </a:t>
            </a:r>
            <a:r>
              <a:rPr lang="ko-KR" altLang="en-US" sz="2000"/>
              <a:t>이는 블루투스 </a:t>
            </a:r>
            <a:r>
              <a:rPr lang="en-US" altLang="ko-KR" sz="2000"/>
              <a:t>LE</a:t>
            </a:r>
            <a:r>
              <a:rPr lang="ko-KR" altLang="en-US" sz="2000"/>
              <a:t>가 블루투스 클래식과 완전히 다른 사용 사례를 위해 설계되었기 때문이며</a:t>
            </a:r>
            <a:r>
              <a:rPr lang="en-US" altLang="ko-KR" sz="2000"/>
              <a:t>, </a:t>
            </a:r>
            <a:r>
              <a:rPr lang="ko-KR" altLang="en-US" sz="2000"/>
              <a:t>그 결과로 다른 네트워크 토폴로지가 필요하게 되었다</a:t>
            </a:r>
            <a:r>
              <a:rPr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936998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80278" y="878689"/>
          <a:ext cx="6038574" cy="5005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3974">
                  <a:extLst>
                    <a:ext uri="{9D8B030D-6E8A-4147-A177-3AD203B41FA5}">
                      <a16:colId xmlns:a16="http://schemas.microsoft.com/office/drawing/2014/main" val="112706836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22522302"/>
                    </a:ext>
                  </a:extLst>
                </a:gridCol>
              </a:tblGrid>
              <a:tr h="444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n-ea"/>
                          <a:ea typeface="+mn-ea"/>
                        </a:rPr>
                        <a:t>항 목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Spec.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77392"/>
                  </a:ext>
                </a:extLst>
              </a:tr>
              <a:tr h="111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+mn-ea"/>
                          <a:ea typeface="+mn-ea"/>
                        </a:rPr>
                        <a:t>작동 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effectLst/>
                          <a:latin typeface="+mn-ea"/>
                          <a:ea typeface="+mn-ea"/>
                        </a:rPr>
                        <a:t>2400MHz – 2483.5MHz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6386158"/>
                  </a:ext>
                </a:extLst>
              </a:tr>
              <a:tr h="444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effectLst/>
                          <a:latin typeface="+mn-ea"/>
                          <a:ea typeface="+mn-ea"/>
                        </a:rPr>
                        <a:t>채널 대역폭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2MHz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549831"/>
                  </a:ext>
                </a:extLst>
              </a:tr>
              <a:tr h="444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effectLst/>
                          <a:latin typeface="+mn-ea"/>
                          <a:ea typeface="+mn-ea"/>
                        </a:rPr>
                        <a:t>RF </a:t>
                      </a:r>
                      <a:r>
                        <a:rPr lang="ko-KR" altLang="en-US" sz="1800" kern="1200">
                          <a:effectLst/>
                          <a:latin typeface="+mn-ea"/>
                          <a:ea typeface="+mn-ea"/>
                        </a:rPr>
                        <a:t>채널 수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50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451442"/>
                  </a:ext>
                </a:extLst>
              </a:tr>
              <a:tr h="77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effectLst/>
                          <a:latin typeface="+mn-ea"/>
                          <a:ea typeface="+mn-ea"/>
                        </a:rPr>
                        <a:t>최대 전송 전력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effectLst/>
                          <a:latin typeface="+mn-ea"/>
                          <a:ea typeface="+mn-ea"/>
                        </a:rPr>
                        <a:t>20dBm</a:t>
                      </a:r>
                      <a:br>
                        <a:rPr lang="en-US" altLang="ko-KR">
                          <a:latin typeface="+mn-ea"/>
                          <a:ea typeface="+mn-ea"/>
                        </a:rPr>
                      </a:br>
                      <a:r>
                        <a:rPr lang="en-US" altLang="ko-KR" sz="1800" kern="1200">
                          <a:effectLst/>
                          <a:latin typeface="+mn-ea"/>
                          <a:ea typeface="+mn-ea"/>
                        </a:rPr>
                        <a:t>0.1W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674545"/>
                  </a:ext>
                </a:extLst>
              </a:tr>
              <a:tr h="444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effectLst/>
                          <a:latin typeface="+mn-ea"/>
                          <a:ea typeface="+mn-ea"/>
                        </a:rPr>
                        <a:t>데이터 처리량</a:t>
                      </a:r>
                      <a:r>
                        <a:rPr lang="en-US" altLang="ko-KR" sz="1800" kern="1200">
                          <a:effectLst/>
                          <a:latin typeface="+mn-ea"/>
                          <a:ea typeface="+mn-ea"/>
                        </a:rPr>
                        <a:t>(Throughput)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effectLst/>
                          <a:latin typeface="+mn-ea"/>
                          <a:ea typeface="+mn-ea"/>
                        </a:rPr>
                        <a:t>0.7~2.1Mbps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213507"/>
                  </a:ext>
                </a:extLst>
              </a:tr>
              <a:tr h="444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Topology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Star, Broadcast, Mesh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307483"/>
                  </a:ext>
                </a:extLst>
              </a:tr>
              <a:tr h="444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Range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50~150m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685489"/>
                  </a:ext>
                </a:extLst>
              </a:tr>
              <a:tr h="444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Power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ea"/>
                          <a:ea typeface="+mn-ea"/>
                        </a:rPr>
                        <a:t>&lt; 15mA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04396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C697A07-00DC-46FC-B4B1-111CEF0FE313}"/>
              </a:ext>
            </a:extLst>
          </p:cNvPr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Bluetooth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LE </a:t>
            </a:r>
            <a:r>
              <a:rPr lang="ko-KR" altLang="en-US" b="1">
                <a:solidFill>
                  <a:schemeClr val="tx1"/>
                </a:solidFill>
              </a:rPr>
              <a:t>특징</a:t>
            </a:r>
            <a:endParaRPr lang="en-US" altLang="ko-K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87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37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nRF Connect SDK </a:t>
            </a:r>
            <a:r>
              <a:rPr lang="ko-KR" altLang="en-US" sz="2000" b="1">
                <a:solidFill>
                  <a:schemeClr val="tx1"/>
                </a:solidFill>
              </a:rPr>
              <a:t>구조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58" y="575620"/>
            <a:ext cx="4850738" cy="5416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8465" y="6130212"/>
            <a:ext cx="407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Architecture of the nRF Connect SDK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3501" y="724452"/>
            <a:ext cx="656253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Nordic</a:t>
            </a:r>
            <a:r>
              <a:rPr lang="ko-KR" altLang="en-US" sz="1600"/>
              <a:t>의 </a:t>
            </a:r>
            <a:r>
              <a:rPr lang="en-US" altLang="ko-KR" sz="1600"/>
              <a:t>nRF52, nRF53, nRF70, nRF91 </a:t>
            </a:r>
            <a:r>
              <a:rPr lang="ko-KR" altLang="en-US" sz="1600"/>
              <a:t>시리즈 저전력 무선 어플리케이션 개발을 위한 소프트웨어 개발 키트</a:t>
            </a:r>
            <a:endParaRPr lang="en-US" altLang="ko-KR" sz="1600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Zephyr RTOS, BLE, Bluetooth mesh, Wi-Fi, Matter, </a:t>
            </a:r>
            <a:br>
              <a:rPr lang="en-US" altLang="ko-KR" sz="1600"/>
            </a:br>
            <a:r>
              <a:rPr lang="en-US" altLang="ko-KR" sz="1600"/>
              <a:t>Thread/Zigbee </a:t>
            </a:r>
            <a:r>
              <a:rPr lang="ko-KR" altLang="en-US" sz="1600"/>
              <a:t>등 광범위한 </a:t>
            </a:r>
            <a:r>
              <a:rPr lang="en-US" altLang="ko-KR" sz="1600"/>
              <a:t>application, sample </a:t>
            </a:r>
            <a:r>
              <a:rPr lang="ko-KR" altLang="en-US" sz="1600"/>
              <a:t>제공</a:t>
            </a:r>
            <a:endParaRPr lang="en-US" altLang="ko-KR" sz="1600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CoAP, MQTT, LwM2M</a:t>
            </a:r>
            <a:r>
              <a:rPr lang="ko-KR" altLang="en-US" sz="1600"/>
              <a:t>과 같은 </a:t>
            </a:r>
            <a:r>
              <a:rPr lang="en-US" altLang="ko-KR" sz="1600"/>
              <a:t>Middleware</a:t>
            </a:r>
            <a:r>
              <a:rPr lang="ko-KR" altLang="en-US" sz="1600"/>
              <a:t>와 다양한 라이브러리</a:t>
            </a:r>
            <a:r>
              <a:rPr lang="en-US" altLang="ko-KR" sz="1600"/>
              <a:t>, hardware driver, </a:t>
            </a:r>
            <a:r>
              <a:rPr lang="ko-KR" altLang="en-US" sz="1600"/>
              <a:t>보안을 위한 </a:t>
            </a:r>
            <a:r>
              <a:rPr lang="en-US" altLang="ko-KR" sz="1600"/>
              <a:t>Trusted Firmware-M </a:t>
            </a:r>
            <a:r>
              <a:rPr lang="ko-KR" altLang="en-US" sz="1600"/>
              <a:t>및</a:t>
            </a:r>
            <a:endParaRPr lang="en-US" altLang="ko-KR" sz="1600"/>
          </a:p>
          <a:p>
            <a:pPr>
              <a:lnSpc>
                <a:spcPts val="3100"/>
              </a:lnSpc>
            </a:pPr>
            <a:r>
              <a:rPr lang="en-US" altLang="ko-KR" sz="1600"/>
              <a:t>   BOOT loader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nRF Connect SDK </a:t>
            </a:r>
            <a:r>
              <a:rPr lang="ko-KR" altLang="en-US" sz="1600"/>
              <a:t>코드 구성</a:t>
            </a:r>
            <a:br>
              <a:rPr lang="en-US" altLang="ko-KR" sz="1600"/>
            </a:br>
            <a:r>
              <a:rPr lang="en-US" altLang="ko-KR" sz="1600"/>
              <a:t>1) nrf – application, sample, connect protocol</a:t>
            </a:r>
            <a:br>
              <a:rPr lang="en-US" altLang="ko-KR" sz="1600"/>
            </a:br>
            <a:r>
              <a:rPr lang="en-US" altLang="ko-KR" sz="1600"/>
              <a:t>2) nrfxlib – common library, stack</a:t>
            </a:r>
            <a:br>
              <a:rPr lang="en-US" altLang="ko-KR" sz="1600"/>
            </a:br>
            <a:r>
              <a:rPr lang="en-US" altLang="ko-KR" sz="1600"/>
              <a:t>3) Zephyr – RTOS and board configuration</a:t>
            </a:r>
            <a:br>
              <a:rPr lang="en-US" altLang="ko-KR" sz="1600"/>
            </a:br>
            <a:r>
              <a:rPr lang="en-US" altLang="ko-KR" sz="1600"/>
              <a:t>4) MCUBoot – Security boot loader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649954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hlinkClick r:id="rId3"/>
              </a:rPr>
              <a:t>nRF Connect SDK </a:t>
            </a:r>
            <a:r>
              <a:rPr lang="ko-KR" altLang="en-US" sz="1100">
                <a:hlinkClick r:id="rId3"/>
              </a:rPr>
              <a:t>구조 및 콘텐츠 </a:t>
            </a:r>
            <a:r>
              <a:rPr lang="en-US" altLang="ko-KR" sz="1100">
                <a:hlinkClick r:id="rId3"/>
              </a:rPr>
              <a:t>– Nordic Developer Academy (nordicsemi.com)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8364832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Bluetooth LE Protocol Stack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" y="860959"/>
            <a:ext cx="3490262" cy="454953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81913" y="1047173"/>
            <a:ext cx="7881732" cy="4720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</a:rPr>
              <a:t>프로토콜 스택 아키텍처를 보여주고 있으며</a:t>
            </a:r>
            <a:r>
              <a:rPr lang="en-US" altLang="ko-KR">
                <a:latin typeface="+mn-ea"/>
              </a:rPr>
              <a:t>, Bluetooth LE Host</a:t>
            </a:r>
            <a:r>
              <a:rPr lang="ko-KR" altLang="en-US">
                <a:latin typeface="+mn-ea"/>
              </a:rPr>
              <a:t>를 </a:t>
            </a:r>
            <a:br>
              <a:rPr lang="en-US" altLang="ko-KR">
                <a:latin typeface="+mn-ea"/>
              </a:rPr>
            </a:br>
            <a:r>
              <a:rPr lang="ko-KR" altLang="en-US">
                <a:latin typeface="+mn-ea"/>
              </a:rPr>
              <a:t>구성하는 계층과 </a:t>
            </a:r>
            <a:r>
              <a:rPr lang="en-US" altLang="ko-KR">
                <a:latin typeface="+mn-ea"/>
              </a:rPr>
              <a:t>Bluetooth LE Controller</a:t>
            </a:r>
            <a:r>
              <a:rPr lang="ko-KR" altLang="en-US">
                <a:latin typeface="+mn-ea"/>
              </a:rPr>
              <a:t>를 구성하는 계층을 보여준다</a:t>
            </a:r>
            <a:r>
              <a:rPr lang="en-US" altLang="ko-KR">
                <a:latin typeface="+mn-ea"/>
              </a:rPr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</a:rPr>
              <a:t>어플리케이션 계층은 사용자가 </a:t>
            </a:r>
            <a:r>
              <a:rPr lang="en-US" altLang="ko-KR">
                <a:latin typeface="+mn-ea"/>
              </a:rPr>
              <a:t>API</a:t>
            </a:r>
            <a:r>
              <a:rPr lang="ko-KR" altLang="en-US">
                <a:latin typeface="+mn-ea"/>
              </a:rPr>
              <a:t>를 통해 상호작용하여 블루투스 </a:t>
            </a:r>
            <a:r>
              <a:rPr lang="en-US" altLang="ko-KR">
                <a:latin typeface="+mn-ea"/>
              </a:rPr>
              <a:t>LE </a:t>
            </a:r>
            <a:r>
              <a:rPr lang="ko-KR" altLang="en-US">
                <a:latin typeface="+mn-ea"/>
              </a:rPr>
              <a:t>프로토콜을 활용하는 계층이다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애플리케이션 계층의 중요한 부분에는 프로파일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서비스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특성 등이 포함한다</a:t>
            </a:r>
            <a:r>
              <a:rPr lang="en-US" altLang="ko-KR">
                <a:latin typeface="+mn-ea"/>
              </a:rPr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</a:rPr>
              <a:t>그다음 계층은 호스트 계층을 구성하며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블루투스 </a:t>
            </a:r>
            <a:r>
              <a:rPr lang="en-US" altLang="ko-KR">
                <a:latin typeface="+mn-ea"/>
              </a:rPr>
              <a:t>LE </a:t>
            </a:r>
            <a:r>
              <a:rPr lang="ko-KR" altLang="en-US">
                <a:latin typeface="+mn-ea"/>
              </a:rPr>
              <a:t>장치가 서로 데이터를 저장하고 교환하는 방식을 결정한다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호스트 계층은 여러 하위 계층으로 구성되며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블루투스 </a:t>
            </a:r>
            <a:r>
              <a:rPr lang="en-US" altLang="ko-KR">
                <a:latin typeface="+mn-ea"/>
              </a:rPr>
              <a:t>LE </a:t>
            </a:r>
            <a:r>
              <a:rPr lang="ko-KR" altLang="en-US">
                <a:latin typeface="+mn-ea"/>
              </a:rPr>
              <a:t>장치 간 데이터 전송과 관리에 중요한 역할을 한다</a:t>
            </a:r>
            <a:r>
              <a:rPr lang="en-US" altLang="ko-KR">
                <a:latin typeface="+mn-ea"/>
              </a:rPr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</a:rPr>
              <a:t>마지막으로 컨트롤러는 하위 계층을 구성하며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그 중 가장 중요한 부분은 </a:t>
            </a:r>
            <a:r>
              <a:rPr lang="en-US" altLang="ko-KR">
                <a:latin typeface="+mn-ea"/>
              </a:rPr>
              <a:t>Physical radio</a:t>
            </a:r>
            <a:r>
              <a:rPr lang="ko-KR" altLang="en-US">
                <a:latin typeface="+mn-ea"/>
              </a:rPr>
              <a:t>이다</a:t>
            </a:r>
            <a:r>
              <a:rPr lang="en-US" altLang="ko-KR">
                <a:latin typeface="+mn-ea"/>
              </a:rPr>
              <a:t>. Physical radio</a:t>
            </a:r>
            <a:r>
              <a:rPr lang="ko-KR" altLang="en-US">
                <a:latin typeface="+mn-ea"/>
              </a:rPr>
              <a:t> 파동을 생성하고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전송하려는 데이터로 신호를 인코딩하여 실제 무선 통신을 가능하게 한다</a:t>
            </a:r>
            <a:r>
              <a:rPr lang="en-US" altLang="ko-KR">
                <a:latin typeface="+mn-ea"/>
              </a:rPr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314190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Bluetooth LE Protocol Stack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96307A-FAD1-4C49-95AD-55248BA3A3A3}"/>
              </a:ext>
            </a:extLst>
          </p:cNvPr>
          <p:cNvSpPr/>
          <p:nvPr/>
        </p:nvSpPr>
        <p:spPr>
          <a:xfrm>
            <a:off x="317678" y="687156"/>
            <a:ext cx="11208913" cy="573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b="1"/>
              <a:t>호스트</a:t>
            </a:r>
            <a:r>
              <a:rPr lang="en-US" altLang="ko-KR" b="1"/>
              <a:t>(Host)</a:t>
            </a:r>
            <a:br>
              <a:rPr lang="ko-KR" altLang="en-US"/>
            </a:br>
            <a:r>
              <a:rPr lang="ko-KR" altLang="en-US"/>
              <a:t>블루투스 </a:t>
            </a:r>
            <a:r>
              <a:rPr lang="en-US" altLang="ko-KR"/>
              <a:t>LE </a:t>
            </a:r>
            <a:r>
              <a:rPr lang="ko-KR" altLang="en-US"/>
              <a:t>호스트는 다음과 같은 계층으로 구성된다</a:t>
            </a:r>
            <a:r>
              <a:rPr lang="en-US" altLang="ko-KR"/>
              <a:t>:</a:t>
            </a:r>
          </a:p>
          <a:p>
            <a:pPr>
              <a:lnSpc>
                <a:spcPts val="3500"/>
              </a:lnSpc>
              <a:buFont typeface="+mj-lt"/>
              <a:buAutoNum type="arabicPeriod"/>
            </a:pPr>
            <a:r>
              <a:rPr lang="ko-KR" altLang="en-US" b="1"/>
              <a:t> 논리 링크 제어 및 적응 프로토콜</a:t>
            </a:r>
            <a:r>
              <a:rPr lang="en-US" altLang="ko-KR" b="1"/>
              <a:t>(L2CAP, Logical Link Control &amp; Adaptation Protocol): </a:t>
            </a:r>
            <a:br>
              <a:rPr lang="en-US" altLang="ko-KR" b="1"/>
            </a:br>
            <a:r>
              <a:rPr lang="en-US" altLang="ko-KR"/>
              <a:t>   </a:t>
            </a:r>
            <a:r>
              <a:rPr lang="ko-KR" altLang="en-US"/>
              <a:t>상위 계층에 데이터 캡슐화 서비스를 제공한다</a:t>
            </a:r>
            <a:r>
              <a:rPr lang="en-US" altLang="ko-KR"/>
              <a:t>.</a:t>
            </a:r>
          </a:p>
          <a:p>
            <a:pPr>
              <a:lnSpc>
                <a:spcPts val="3500"/>
              </a:lnSpc>
              <a:buFont typeface="+mj-lt"/>
              <a:buAutoNum type="arabicPeriod"/>
            </a:pPr>
            <a:r>
              <a:rPr lang="ko-KR" altLang="en-US" b="1"/>
              <a:t> 보안 관리자 프로토콜</a:t>
            </a:r>
            <a:r>
              <a:rPr lang="en-US" altLang="ko-KR" b="1"/>
              <a:t>(SMP, Security Manager Protocol)</a:t>
            </a:r>
            <a:r>
              <a:rPr lang="en-US" altLang="ko-KR"/>
              <a:t>: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안전한 통신을 위한 방법을 정의하고 제공한다</a:t>
            </a:r>
            <a:r>
              <a:rPr lang="en-US" altLang="ko-KR"/>
              <a:t>.</a:t>
            </a:r>
          </a:p>
          <a:p>
            <a:pPr>
              <a:lnSpc>
                <a:spcPts val="3500"/>
              </a:lnSpc>
              <a:buFont typeface="+mj-lt"/>
              <a:buAutoNum type="arabicPeriod"/>
            </a:pPr>
            <a:r>
              <a:rPr lang="ko-KR" altLang="en-US" b="1"/>
              <a:t> 속성 프로토콜</a:t>
            </a:r>
            <a:r>
              <a:rPr lang="en-US" altLang="ko-KR" b="1"/>
              <a:t>(ATT, Attribute Protocol)</a:t>
            </a:r>
            <a:r>
              <a:rPr lang="en-US" altLang="ko-KR"/>
              <a:t>: </a:t>
            </a:r>
            <a:r>
              <a:rPr lang="ko-KR" altLang="en-US"/>
              <a:t>장치가 다른 장치에 특정 데이터를 노출할 수 있도록 한다</a:t>
            </a:r>
            <a:r>
              <a:rPr lang="en-US" altLang="ko-KR"/>
              <a:t>.</a:t>
            </a:r>
          </a:p>
          <a:p>
            <a:pPr>
              <a:lnSpc>
                <a:spcPts val="3500"/>
              </a:lnSpc>
              <a:buFont typeface="+mj-lt"/>
              <a:buAutoNum type="arabicPeriod"/>
            </a:pPr>
            <a:r>
              <a:rPr lang="ko-KR" altLang="en-US" b="1"/>
              <a:t> 제너릭 속성 프로파일</a:t>
            </a:r>
            <a:r>
              <a:rPr lang="en-US" altLang="ko-KR" b="1"/>
              <a:t>(GATT, Generic Attribute Profile)</a:t>
            </a:r>
            <a:r>
              <a:rPr lang="en-US" altLang="ko-KR"/>
              <a:t>: </a:t>
            </a:r>
            <a:br>
              <a:rPr lang="en-US" altLang="ko-KR"/>
            </a:br>
            <a:r>
              <a:rPr lang="en-US" altLang="ko-KR"/>
              <a:t>   ATT </a:t>
            </a:r>
            <a:r>
              <a:rPr lang="ko-KR" altLang="en-US"/>
              <a:t>계층을 사용하기 위한 필요한 하위 절차를 정의한다</a:t>
            </a:r>
            <a:r>
              <a:rPr lang="en-US" altLang="ko-KR"/>
              <a:t>.</a:t>
            </a:r>
          </a:p>
          <a:p>
            <a:pPr>
              <a:lnSpc>
                <a:spcPts val="3500"/>
              </a:lnSpc>
              <a:buFont typeface="+mj-lt"/>
              <a:buAutoNum type="arabicPeriod"/>
            </a:pPr>
            <a:r>
              <a:rPr lang="ko-KR" altLang="en-US" b="1"/>
              <a:t> 제너릭 액세스 프로파일</a:t>
            </a:r>
            <a:r>
              <a:rPr lang="en-US" altLang="ko-KR" b="1"/>
              <a:t>(GAP, Generic Access Profile)</a:t>
            </a:r>
            <a:r>
              <a:rPr lang="en-US" altLang="ko-KR"/>
              <a:t>: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애플리케이션과 직접 인터페이스하여 장치 발견 및 연결 관련 서비스를 처리한다</a:t>
            </a:r>
            <a:r>
              <a:rPr lang="en-US" altLang="ko-KR"/>
              <a:t>.</a:t>
            </a:r>
          </a:p>
          <a:p>
            <a:pPr>
              <a:lnSpc>
                <a:spcPts val="3500"/>
              </a:lnSpc>
              <a:buFont typeface="+mj-lt"/>
              <a:buAutoNum type="arabicPeriod"/>
            </a:pPr>
            <a:endParaRPr lang="en-US" altLang="ko-KR"/>
          </a:p>
          <a:p>
            <a:pPr>
              <a:lnSpc>
                <a:spcPts val="3500"/>
              </a:lnSpc>
            </a:pPr>
            <a:r>
              <a:rPr lang="en-US" altLang="ko-KR"/>
              <a:t>Zephyr Bluetooth </a:t>
            </a:r>
            <a:r>
              <a:rPr lang="ko-KR" altLang="en-US"/>
              <a:t>호스트는 이 모든 계층을 구현하고 애플리케이션을 위한 </a:t>
            </a:r>
            <a:r>
              <a:rPr lang="en-US" altLang="ko-KR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15597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Bluetooth LE Protocol Stack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96307A-FAD1-4C49-95AD-55248BA3A3A3}"/>
              </a:ext>
            </a:extLst>
          </p:cNvPr>
          <p:cNvSpPr/>
          <p:nvPr/>
        </p:nvSpPr>
        <p:spPr>
          <a:xfrm>
            <a:off x="343436" y="487018"/>
            <a:ext cx="11208913" cy="469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/>
          </a:p>
          <a:p>
            <a:pPr>
              <a:lnSpc>
                <a:spcPts val="3100"/>
              </a:lnSpc>
            </a:pPr>
            <a:r>
              <a:rPr lang="ko-KR" altLang="en-US" b="1"/>
              <a:t>컨트롤러</a:t>
            </a:r>
            <a:br>
              <a:rPr lang="ko-KR" altLang="en-US"/>
            </a:br>
            <a:r>
              <a:rPr lang="ko-KR" altLang="en-US"/>
              <a:t>블루투스 </a:t>
            </a:r>
            <a:r>
              <a:rPr lang="en-US" altLang="ko-KR"/>
              <a:t>LE </a:t>
            </a:r>
            <a:r>
              <a:rPr lang="ko-KR" altLang="en-US"/>
              <a:t>컨트롤러는 다음과 같은 계층으로 구성됩니다</a:t>
            </a:r>
            <a:r>
              <a:rPr lang="en-US" altLang="ko-KR"/>
              <a:t>:</a:t>
            </a:r>
          </a:p>
          <a:p>
            <a:pPr>
              <a:lnSpc>
                <a:spcPts val="3100"/>
              </a:lnSpc>
            </a:pPr>
            <a:r>
              <a:rPr lang="en-US" altLang="ko-KR" b="1"/>
              <a:t>1. </a:t>
            </a:r>
            <a:r>
              <a:rPr lang="ko-KR" altLang="en-US" b="1"/>
              <a:t>물리 계층</a:t>
            </a:r>
            <a:r>
              <a:rPr lang="en-US" altLang="ko-KR" b="1"/>
              <a:t>(PHY, Physical Layer ):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실제 데이터가 라디오 파동에 어떻게 변조되어 전송되고 수신되는지를 결정한다</a:t>
            </a:r>
            <a:r>
              <a:rPr lang="en-US" altLang="ko-KR"/>
              <a:t>.</a:t>
            </a:r>
          </a:p>
          <a:p>
            <a:pPr>
              <a:lnSpc>
                <a:spcPts val="3100"/>
              </a:lnSpc>
            </a:pPr>
            <a:r>
              <a:rPr lang="en-US" altLang="ko-KR" b="1"/>
              <a:t>2. </a:t>
            </a:r>
            <a:r>
              <a:rPr lang="ko-KR" altLang="en-US" b="1"/>
              <a:t>링크 계층</a:t>
            </a:r>
            <a:r>
              <a:rPr lang="en-US" altLang="ko-KR" b="1"/>
              <a:t>(LL, Link Layer): </a:t>
            </a:r>
            <a:br>
              <a:rPr lang="en-US" altLang="ko-KR" b="1"/>
            </a:br>
            <a:r>
              <a:rPr lang="en-US" altLang="ko-KR" b="1"/>
              <a:t>  </a:t>
            </a:r>
            <a:r>
              <a:rPr lang="ko-KR" altLang="en-US"/>
              <a:t>라디오의 상태를 관리하며</a:t>
            </a:r>
            <a:r>
              <a:rPr lang="en-US" altLang="ko-KR"/>
              <a:t>, </a:t>
            </a:r>
            <a:r>
              <a:rPr lang="ko-KR" altLang="en-US"/>
              <a:t>상태는 대기</a:t>
            </a:r>
            <a:r>
              <a:rPr lang="en-US" altLang="ko-KR"/>
              <a:t>(standby), </a:t>
            </a:r>
            <a:r>
              <a:rPr lang="ko-KR" altLang="en-US"/>
              <a:t>광고</a:t>
            </a:r>
            <a:r>
              <a:rPr lang="en-US" altLang="ko-KR"/>
              <a:t>(advertising), </a:t>
            </a:r>
            <a:r>
              <a:rPr lang="ko-KR" altLang="en-US"/>
              <a:t>스캔</a:t>
            </a:r>
            <a:r>
              <a:rPr lang="en-US" altLang="ko-KR"/>
              <a:t>(scanning), </a:t>
            </a:r>
            <a:r>
              <a:rPr lang="ko-KR" altLang="en-US"/>
              <a:t>초기화</a:t>
            </a:r>
            <a:r>
              <a:rPr lang="en-US" altLang="ko-KR"/>
              <a:t>(initiating),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연결</a:t>
            </a:r>
            <a:r>
              <a:rPr lang="en-US" altLang="ko-KR"/>
              <a:t>(connection) </a:t>
            </a:r>
            <a:r>
              <a:rPr lang="ko-KR" altLang="en-US"/>
              <a:t>중 하나로 정의된다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pPr>
              <a:lnSpc>
                <a:spcPts val="3100"/>
              </a:lnSpc>
            </a:pPr>
            <a:r>
              <a:rPr lang="ko-KR" altLang="en-US"/>
              <a:t>  이 과정에서 사용할 블루투스 </a:t>
            </a:r>
            <a:r>
              <a:rPr lang="en-US" altLang="ko-KR"/>
              <a:t>LE </a:t>
            </a:r>
            <a:r>
              <a:rPr lang="ko-KR" altLang="en-US"/>
              <a:t>컨트롤러 구현은 </a:t>
            </a:r>
            <a:r>
              <a:rPr lang="en-US" altLang="ko-KR"/>
              <a:t>nRF Connect SDK</a:t>
            </a:r>
            <a:r>
              <a:rPr lang="ko-KR" altLang="en-US"/>
              <a:t>에서 제공하는 </a:t>
            </a:r>
            <a:r>
              <a:rPr lang="en-US" altLang="ko-KR"/>
              <a:t>SoftDevice Controller</a:t>
            </a:r>
            <a:r>
              <a:rPr lang="ko-KR" altLang="en-US"/>
              <a:t>이다</a:t>
            </a:r>
            <a:r>
              <a:rPr lang="en-US" altLang="ko-KR"/>
              <a:t>.  SoftDevice Controller</a:t>
            </a:r>
            <a:r>
              <a:rPr lang="ko-KR" altLang="en-US"/>
              <a:t>와 </a:t>
            </a:r>
            <a:r>
              <a:rPr lang="en-US" altLang="ko-KR"/>
              <a:t>Zephyr Bluetooth Host</a:t>
            </a:r>
            <a:r>
              <a:rPr lang="ko-KR" altLang="en-US"/>
              <a:t>는 </a:t>
            </a:r>
            <a:r>
              <a:rPr lang="en-US" altLang="ko-KR"/>
              <a:t>nRF Connect SDK</a:t>
            </a:r>
            <a:r>
              <a:rPr lang="ko-KR" altLang="en-US"/>
              <a:t>에서 제공하는 전체 블루투스 </a:t>
            </a:r>
            <a:r>
              <a:rPr lang="en-US" altLang="ko-KR"/>
              <a:t>LE </a:t>
            </a:r>
            <a:r>
              <a:rPr lang="ko-KR" altLang="en-US"/>
              <a:t>프로토콜 스택을 구성한다다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754757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GAP : Device roles and topologies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29720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2"/>
              </a:rPr>
              <a:t>https://academy.nordicsemi.com/courses/bluetooth-low-energy-fundamentals/lessons/lesson-1-bluetooth-low-energy-introduction/topic/gap-device-roles-and-topologies/</a:t>
            </a:r>
            <a:endParaRPr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268705" y="693367"/>
            <a:ext cx="11702715" cy="4168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altLang="ko-KR" sz="2400">
                <a:latin typeface="+mn-ea"/>
              </a:rPr>
              <a:t>BLE</a:t>
            </a:r>
            <a:r>
              <a:rPr lang="ko-KR" altLang="en-US" sz="2400">
                <a:latin typeface="+mn-ea"/>
              </a:rPr>
              <a:t>는 </a:t>
            </a:r>
            <a:r>
              <a:rPr lang="en-US" altLang="ko-KR" sz="2400">
                <a:latin typeface="+mn-ea"/>
              </a:rPr>
              <a:t>2</a:t>
            </a:r>
            <a:r>
              <a:rPr lang="ko-KR" altLang="en-US" sz="2400">
                <a:latin typeface="+mn-ea"/>
              </a:rPr>
              <a:t>가지 통신 방식을 지원한다</a:t>
            </a:r>
            <a:r>
              <a:rPr lang="en-US" altLang="ko-KR" sz="2400">
                <a:latin typeface="+mn-ea"/>
              </a:rPr>
              <a:t>. </a:t>
            </a:r>
            <a:br>
              <a:rPr lang="en-US" altLang="ko-KR" sz="2400">
                <a:latin typeface="+mn-ea"/>
              </a:rPr>
            </a:br>
            <a:endParaRPr lang="en-US" altLang="ko-KR" sz="2400">
              <a:latin typeface="+mn-ea"/>
            </a:endParaRPr>
          </a:p>
          <a:p>
            <a:pPr marL="638175" indent="-457200">
              <a:lnSpc>
                <a:spcPts val="3300"/>
              </a:lnSpc>
              <a:buAutoNum type="arabicPeriod"/>
            </a:pPr>
            <a:r>
              <a:rPr lang="en-US" altLang="ko-KR" sz="2400" b="1">
                <a:solidFill>
                  <a:srgbClr val="0070C0"/>
                </a:solidFill>
                <a:latin typeface="+mn-ea"/>
              </a:rPr>
              <a:t>Connection-oriented communication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</a:t>
            </a:r>
            <a:r>
              <a:rPr lang="ko-KR" altLang="en-US" sz="2000">
                <a:latin typeface="+mn-ea"/>
              </a:rPr>
              <a:t>장치간 연결이 된 상태에서 양방향 통신을 지원한다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638175" indent="-457200">
              <a:lnSpc>
                <a:spcPts val="3300"/>
              </a:lnSpc>
              <a:buAutoNum type="arabicPeriod"/>
            </a:pPr>
            <a:endParaRPr lang="en-US" altLang="ko-KR" sz="2000">
              <a:latin typeface="+mn-ea"/>
            </a:endParaRPr>
          </a:p>
          <a:p>
            <a:pPr marL="180975">
              <a:lnSpc>
                <a:spcPts val="3300"/>
              </a:lnSpc>
            </a:pPr>
            <a:r>
              <a:rPr lang="en-US" altLang="ko-KR" sz="2400" b="1">
                <a:solidFill>
                  <a:srgbClr val="0070C0"/>
                </a:solidFill>
                <a:latin typeface="+mn-ea"/>
              </a:rPr>
              <a:t>2. Broadcast communication.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</a:t>
            </a:r>
            <a:r>
              <a:rPr lang="ko-KR" altLang="en-US" sz="2000"/>
              <a:t>장치간 연결을 하지 않고 데이터를 전송하며</a:t>
            </a:r>
            <a:r>
              <a:rPr lang="en-US" altLang="ko-KR" sz="2000"/>
              <a:t>, </a:t>
            </a:r>
            <a:r>
              <a:rPr lang="ko-KR" altLang="en-US" sz="2000"/>
              <a:t>통신 범위 내 모든 장치에 </a:t>
            </a:r>
            <a:r>
              <a:rPr lang="en-US" altLang="ko-KR" sz="2000"/>
              <a:t>Broadcasting </a:t>
            </a:r>
            <a:r>
              <a:rPr lang="ko-KR" altLang="en-US" sz="2000"/>
              <a:t>한다</a:t>
            </a:r>
            <a:r>
              <a:rPr lang="en-US" altLang="ko-KR" sz="2000"/>
              <a:t>.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180975">
              <a:lnSpc>
                <a:spcPts val="3000"/>
              </a:lnSpc>
            </a:pPr>
            <a:br>
              <a:rPr lang="en-US" altLang="ko-KR" sz="2000">
                <a:latin typeface="+mn-ea"/>
              </a:rPr>
            </a:br>
            <a:endParaRPr lang="ko-KR" altLang="en-US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261471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GAP : Device roles and topologies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29720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2"/>
              </a:rPr>
              <a:t>https://academy.nordicsemi.com/courses/bluetooth-low-energy-fundamentals/lessons/lesson-1-bluetooth-low-energy-introduction/topic/gap-device-roles-and-topologies/</a:t>
            </a:r>
            <a:endParaRPr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268705" y="693367"/>
            <a:ext cx="11702715" cy="300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3875" indent="-342900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rgbClr val="000099"/>
                </a:solidFill>
                <a:latin typeface="+mn-ea"/>
              </a:rPr>
              <a:t>Device roles</a:t>
            </a:r>
          </a:p>
          <a:p>
            <a:pPr marL="628650" indent="-2714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GAP layer</a:t>
            </a:r>
            <a:r>
              <a:rPr lang="ko-KR" altLang="en-US" sz="2000">
                <a:latin typeface="+mn-ea"/>
              </a:rPr>
              <a:t>는 </a:t>
            </a:r>
            <a:r>
              <a:rPr lang="en-US" altLang="ko-KR" sz="2000">
                <a:latin typeface="+mn-ea"/>
              </a:rPr>
              <a:t>BLE </a:t>
            </a:r>
            <a:r>
              <a:rPr lang="ko-KR" altLang="en-US" sz="2000">
                <a:latin typeface="+mn-ea"/>
              </a:rPr>
              <a:t>노드에 대한 장치 역할을 정의한다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628650" indent="-2714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장치 역할은 장치가 자신의 존재를 알리는 방법이나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다른 노드 검색 및 연결 방법과 같은 중요한 역할들을 결정한다</a:t>
            </a:r>
            <a:r>
              <a:rPr lang="en-US" altLang="ko-KR" sz="2000">
                <a:latin typeface="+mn-ea"/>
              </a:rPr>
              <a:t>.</a:t>
            </a:r>
            <a:br>
              <a:rPr lang="en-US" altLang="ko-KR" sz="2400">
                <a:latin typeface="+mn-ea"/>
              </a:rPr>
            </a:br>
            <a:endParaRPr lang="en-US" altLang="ko-KR" sz="2400">
              <a:latin typeface="+mn-ea"/>
            </a:endParaRPr>
          </a:p>
          <a:p>
            <a:pPr marL="628650" indent="-2714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Advertising : </a:t>
            </a:r>
            <a:r>
              <a:rPr lang="ko-KR" altLang="en-US" sz="2000">
                <a:latin typeface="+mn-ea"/>
              </a:rPr>
              <a:t>다른 장치에서 발견될 수 있도록 광고 패킷을 전송하는 프로세스</a:t>
            </a:r>
            <a:endParaRPr lang="en-US" altLang="ko-KR" sz="2000">
              <a:latin typeface="+mn-ea"/>
            </a:endParaRPr>
          </a:p>
          <a:p>
            <a:pPr marL="628650" indent="-2714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Scanning : </a:t>
            </a:r>
            <a:r>
              <a:rPr lang="ko-KR" altLang="en-US" sz="2000">
                <a:latin typeface="+mn-ea"/>
              </a:rPr>
              <a:t>광고 패킷을 수신하는 프로세스</a:t>
            </a:r>
          </a:p>
        </p:txBody>
      </p:sp>
    </p:spTree>
    <p:extLst>
      <p:ext uri="{BB962C8B-B14F-4D97-AF65-F5344CB8AC3E}">
        <p14:creationId xmlns:p14="http://schemas.microsoft.com/office/powerpoint/2010/main" val="31426729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Central and peripheral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29720"/>
            <a:ext cx="8766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2"/>
              </a:rPr>
              <a:t>GAP: Device roles and topologies – Nordic Developer Academy (nordicsemi.com)</a:t>
            </a:r>
            <a:endParaRPr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268705" y="693367"/>
            <a:ext cx="11702715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rgbClr val="0000FF"/>
                </a:solidFill>
                <a:latin typeface="+mn-ea"/>
              </a:rPr>
              <a:t>Peripheral 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자신의 존재를 알리고 연결되려고 하는 속성을 가지고 있다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000">
              <a:latin typeface="+mn-ea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rgbClr val="0000FF"/>
                </a:solidFill>
                <a:latin typeface="+mn-ea"/>
              </a:rPr>
              <a:t>Central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Pheipheral </a:t>
            </a:r>
            <a:r>
              <a:rPr lang="ko-KR" altLang="en-US" sz="2000">
                <a:latin typeface="+mn-ea"/>
              </a:rPr>
              <a:t>과 연결하기 위해 스캔하고 연결을 시도한다</a:t>
            </a:r>
            <a:r>
              <a:rPr lang="en-US" altLang="ko-KR" sz="200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68704" y="2985104"/>
            <a:ext cx="11702715" cy="20159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주변 장치의 광고 패킷이 중앙 장치에 의해 검색되면 중앙 장치는 주변 장치에 연결 요청을 보내 연결을 시작함</a:t>
            </a:r>
            <a:endParaRPr lang="en-US" altLang="ko-KR" sz="2000">
              <a:latin typeface="+mn-ea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중앙 장치는 둘 이상의 주변 장치에 동시에 연결 요청을 보낼 수 있으며 </a:t>
            </a:r>
            <a:r>
              <a:rPr lang="en-US" altLang="ko-KR" sz="2000">
                <a:latin typeface="+mn-ea"/>
              </a:rPr>
              <a:t>Host </a:t>
            </a:r>
            <a:r>
              <a:rPr lang="ko-KR" altLang="en-US" sz="2000">
                <a:latin typeface="+mn-ea"/>
              </a:rPr>
              <a:t>역할을 함</a:t>
            </a:r>
            <a:endParaRPr lang="en-US" altLang="ko-KR" sz="2000">
              <a:latin typeface="+mn-ea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주변 장치는 연결이 설정된 후 </a:t>
            </a:r>
            <a:r>
              <a:rPr lang="en-US" altLang="ko-KR" sz="2000">
                <a:latin typeface="+mn-ea"/>
              </a:rPr>
              <a:t>advertising process</a:t>
            </a:r>
            <a:r>
              <a:rPr lang="ko-KR" altLang="en-US" sz="2000">
                <a:latin typeface="+mn-ea"/>
              </a:rPr>
              <a:t>를 다시 시작하여 다른 중앙 장치의 연결 요청을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수락할 수도 있음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377138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Broadcaster and observer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29720"/>
            <a:ext cx="8766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2"/>
              </a:rPr>
              <a:t>GAP: Device roles and topologies – Nordic Developer Academy (nordicsemi.com)</a:t>
            </a:r>
            <a:endParaRPr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268705" y="693367"/>
            <a:ext cx="117027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rgbClr val="0000FF"/>
                </a:solidFill>
                <a:latin typeface="+mn-ea"/>
              </a:rPr>
              <a:t>Broadcaster 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연결을 하지 않고 광고 패킷을 </a:t>
            </a:r>
            <a:r>
              <a:rPr lang="en-US" altLang="ko-KR" sz="2000">
                <a:latin typeface="+mn-ea"/>
              </a:rPr>
              <a:t>broadcasting</a:t>
            </a:r>
            <a:r>
              <a:rPr lang="ko-KR" altLang="en-US" sz="2000">
                <a:latin typeface="+mn-ea"/>
              </a:rPr>
              <a:t>하는 주변 장치</a:t>
            </a:r>
            <a:endParaRPr lang="en-US" altLang="ko-KR" sz="2000">
              <a:latin typeface="+mn-ea"/>
            </a:endParaRP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패킷을 수신하거나 연결 요청을 허용하지 않음</a:t>
            </a:r>
            <a:endParaRPr lang="en-US" altLang="ko-KR" sz="2000">
              <a:latin typeface="+mn-ea"/>
            </a:endParaRP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Beacon device</a:t>
            </a:r>
            <a:r>
              <a:rPr lang="ko-KR" altLang="en-US" sz="2000">
                <a:latin typeface="+mn-ea"/>
              </a:rPr>
              <a:t>가 여기에 해당</a:t>
            </a:r>
            <a:endParaRPr lang="en-US" altLang="ko-KR" sz="2000">
              <a:latin typeface="+mn-ea"/>
            </a:endParaRP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특정 장치에 연결할 필요없이 정보만 전송</a:t>
            </a:r>
            <a:endParaRPr lang="en-US" altLang="ko-KR" sz="2000">
              <a:latin typeface="+mn-ea"/>
            </a:endParaRP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000">
              <a:latin typeface="+mn-ea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rgbClr val="0000FF"/>
                </a:solidFill>
                <a:latin typeface="+mn-ea"/>
              </a:rPr>
              <a:t>Observer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주변 장치와 연결을 하지 않고 광고 패킷을 수신하는 중앙 장치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905878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Broadcaster topology Vs. Connected topology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EB3181-97A6-4AC4-BF2A-78A85042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27" y="790865"/>
            <a:ext cx="4725059" cy="35437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ED17B9-2643-4887-B992-BB1791F3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145" y="781338"/>
            <a:ext cx="5410955" cy="356284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BF3F2F-DD57-4736-A3DC-D0A7BDDF8B1C}"/>
              </a:ext>
            </a:extLst>
          </p:cNvPr>
          <p:cNvCxnSpPr>
            <a:cxnSpLocks/>
          </p:cNvCxnSpPr>
          <p:nvPr/>
        </p:nvCxnSpPr>
        <p:spPr>
          <a:xfrm>
            <a:off x="5602309" y="487018"/>
            <a:ext cx="0" cy="637098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550848-B1D0-45CD-B95A-7476C9E9E5D9}"/>
              </a:ext>
            </a:extLst>
          </p:cNvPr>
          <p:cNvSpPr txBox="1"/>
          <p:nvPr/>
        </p:nvSpPr>
        <p:spPr>
          <a:xfrm>
            <a:off x="5876145" y="4511611"/>
            <a:ext cx="5662127" cy="815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직접 연결이 되어 있으므로 많는 데이터 전송 가능</a:t>
            </a:r>
            <a:endParaRPr lang="en-US" altLang="ko-KR"/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중앙 장치와 주변 장치간 양방향 통신이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E6224-B1E1-4CC2-8231-EBCC541B6440}"/>
              </a:ext>
            </a:extLst>
          </p:cNvPr>
          <p:cNvSpPr txBox="1"/>
          <p:nvPr/>
        </p:nvSpPr>
        <p:spPr>
          <a:xfrm>
            <a:off x="162730" y="4511611"/>
            <a:ext cx="5036956" cy="431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주변장치가 중앙 장치로만 데이터 전송 가능</a:t>
            </a:r>
          </a:p>
        </p:txBody>
      </p:sp>
    </p:spTree>
    <p:extLst>
      <p:ext uri="{BB962C8B-B14F-4D97-AF65-F5344CB8AC3E}">
        <p14:creationId xmlns:p14="http://schemas.microsoft.com/office/powerpoint/2010/main" val="245064824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Multi-role</a:t>
            </a:r>
            <a:r>
              <a:rPr lang="ko-KR" altLang="en-US" sz="2400" b="1">
                <a:solidFill>
                  <a:schemeClr val="tx1"/>
                </a:solidFill>
              </a:rPr>
              <a:t> </a:t>
            </a:r>
            <a:r>
              <a:rPr lang="en-US" altLang="ko-KR" sz="2400" b="1">
                <a:solidFill>
                  <a:schemeClr val="tx1"/>
                </a:solidFill>
              </a:rPr>
              <a:t>topology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E6224-B1E1-4CC2-8231-EBCC541B6440}"/>
              </a:ext>
            </a:extLst>
          </p:cNvPr>
          <p:cNvSpPr txBox="1"/>
          <p:nvPr/>
        </p:nvSpPr>
        <p:spPr>
          <a:xfrm>
            <a:off x="227124" y="712343"/>
            <a:ext cx="5713424" cy="3124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하나의 장치가 동일 환경에서 주변 장치로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다른 환경에서는 중앙 장치로 작동할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다중 역할 기능은 장치가 여러 센서로 부터</a:t>
            </a:r>
            <a:br>
              <a:rPr lang="en-US" altLang="ko-KR"/>
            </a:br>
            <a:r>
              <a:rPr lang="ko-KR" altLang="en-US"/>
              <a:t>센서 데이터를 수신하면서 동시에 이 데이터를 </a:t>
            </a:r>
            <a:br>
              <a:rPr lang="en-US" altLang="ko-KR"/>
            </a:br>
            <a:r>
              <a:rPr lang="ko-KR" altLang="en-US"/>
              <a:t>모바일 전화로 전송하려는 시스템에서 주로 사용</a:t>
            </a:r>
            <a:br>
              <a:rPr lang="en-US" altLang="ko-KR"/>
            </a:br>
            <a:r>
              <a:rPr lang="ko-KR" altLang="en-US"/>
              <a:t>된다</a:t>
            </a:r>
            <a:r>
              <a:rPr lang="en-US" altLang="ko-KR"/>
              <a:t>. </a:t>
            </a:r>
            <a:r>
              <a:rPr lang="ko-KR" altLang="en-US"/>
              <a:t>이 경우</a:t>
            </a:r>
            <a:r>
              <a:rPr lang="en-US" altLang="ko-KR"/>
              <a:t>, </a:t>
            </a:r>
            <a:r>
              <a:rPr lang="ko-KR" altLang="en-US"/>
              <a:t>허브는 중앙 장치로서 여러센서와</a:t>
            </a:r>
            <a:br>
              <a:rPr lang="en-US" altLang="ko-KR"/>
            </a:br>
            <a:r>
              <a:rPr lang="ko-KR" altLang="en-US"/>
              <a:t>연결될 수 있고</a:t>
            </a:r>
            <a:r>
              <a:rPr lang="en-US" altLang="ko-KR"/>
              <a:t>, </a:t>
            </a:r>
            <a:r>
              <a:rPr lang="ko-KR" altLang="en-US"/>
              <a:t>또한 주변 장치로서 센서 데이터를</a:t>
            </a:r>
            <a:br>
              <a:rPr lang="en-US" altLang="ko-KR"/>
            </a:br>
            <a:r>
              <a:rPr lang="ko-KR" altLang="en-US"/>
              <a:t>하나 이상의 스마트폰으로 전송할 수 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1EF9-8795-4F8F-AE73-89474E7C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653" y="712343"/>
            <a:ext cx="4307813" cy="25050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5AED2D-7A73-4C38-9910-6DC5583F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96" y="3640571"/>
            <a:ext cx="5559380" cy="27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3603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2640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8000" b="1">
                <a:solidFill>
                  <a:schemeClr val="tx1"/>
                </a:solidFill>
              </a:rPr>
              <a:t>ATT &amp; GATT </a:t>
            </a:r>
          </a:p>
          <a:p>
            <a:pPr marL="179387" algn="ctr"/>
            <a:r>
              <a:rPr lang="en-US" altLang="ko-KR" sz="2400" b="1">
                <a:solidFill>
                  <a:schemeClr val="tx1"/>
                </a:solidFill>
              </a:rPr>
              <a:t>Data representation and exchange(</a:t>
            </a:r>
            <a:r>
              <a:rPr lang="ko-KR" altLang="en-US" sz="2400" b="1">
                <a:solidFill>
                  <a:schemeClr val="tx1"/>
                </a:solidFill>
              </a:rPr>
              <a:t>데이터 표현 및 교환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7AD5F-D0CA-4C2B-83FB-C39834B78F79}"/>
              </a:ext>
            </a:extLst>
          </p:cNvPr>
          <p:cNvSpPr txBox="1"/>
          <p:nvPr/>
        </p:nvSpPr>
        <p:spPr>
          <a:xfrm>
            <a:off x="244699" y="2772962"/>
            <a:ext cx="11565228" cy="312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이전 주제에서 블루투스 </a:t>
            </a:r>
            <a:r>
              <a:rPr lang="en-US" altLang="ko-KR"/>
              <a:t>LE </a:t>
            </a:r>
            <a:r>
              <a:rPr lang="ko-KR" altLang="en-US"/>
              <a:t>장치가 광고 및 연결 단계에서 서로 어떻게 통신하는지 정의하는 데</a:t>
            </a:r>
            <a:br>
              <a:rPr lang="en-US" altLang="ko-KR"/>
            </a:br>
            <a:r>
              <a:rPr lang="en-US" altLang="ko-KR"/>
              <a:t>GAP </a:t>
            </a:r>
            <a:r>
              <a:rPr lang="ko-KR" altLang="en-US"/>
              <a:t>계층의 역할에 대해 설명하였다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광고 중의 통신은 장치 발견 또는 데이터 </a:t>
            </a:r>
            <a:r>
              <a:rPr lang="en-US" altLang="ko-KR"/>
              <a:t>Broadcasting </a:t>
            </a:r>
            <a:r>
              <a:rPr lang="ko-KR" altLang="en-US"/>
              <a:t>에만 사용되며</a:t>
            </a:r>
            <a:r>
              <a:rPr lang="en-US" altLang="ko-KR"/>
              <a:t>, </a:t>
            </a:r>
            <a:r>
              <a:rPr lang="ko-KR" altLang="en-US"/>
              <a:t>이는 </a:t>
            </a:r>
            <a:r>
              <a:rPr lang="en-US" altLang="ko-KR"/>
              <a:t>GAP </a:t>
            </a:r>
            <a:r>
              <a:rPr lang="ko-KR" altLang="en-US"/>
              <a:t>계층 자체에서 처리된다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그러나 연결이 설정된 후에는 양방향 데이터 교환이 필요하다</a:t>
            </a:r>
            <a:r>
              <a:rPr lang="en-US" altLang="ko-KR"/>
              <a:t>. </a:t>
            </a:r>
            <a:r>
              <a:rPr lang="ko-KR" altLang="en-US"/>
              <a:t>이를 위해서는 이러한 목적에 맞춘 특정 데이터 구조와 프로토콜이 필요하다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속성 프로토콜</a:t>
            </a:r>
            <a:r>
              <a:rPr lang="en-US" altLang="ko-KR"/>
              <a:t>(ATT)</a:t>
            </a:r>
            <a:r>
              <a:rPr lang="ko-KR" altLang="en-US"/>
              <a:t>계층과 그 위에 있는 </a:t>
            </a:r>
            <a:r>
              <a:rPr lang="en-US" altLang="ko-KR"/>
              <a:t>GATT </a:t>
            </a:r>
            <a:r>
              <a:rPr lang="ko-KR" altLang="en-US"/>
              <a:t>계층은 블루투스 </a:t>
            </a:r>
            <a:r>
              <a:rPr lang="en-US" altLang="ko-KR"/>
              <a:t>LE </a:t>
            </a:r>
            <a:r>
              <a:rPr lang="ko-KR" altLang="en-US"/>
              <a:t>장치 간에 데이터가 어떻게 표현되고</a:t>
            </a:r>
            <a:br>
              <a:rPr lang="en-US" altLang="ko-KR"/>
            </a:br>
            <a:r>
              <a:rPr lang="ko-KR" altLang="en-US"/>
              <a:t>교환되는지를 정의한다</a:t>
            </a:r>
            <a:r>
              <a:rPr lang="en-US" altLang="ko-KR"/>
              <a:t>. ATT</a:t>
            </a:r>
            <a:r>
              <a:rPr lang="ko-KR" altLang="en-US"/>
              <a:t>와 </a:t>
            </a:r>
            <a:r>
              <a:rPr lang="en-US" altLang="ko-KR"/>
              <a:t>GATT </a:t>
            </a:r>
            <a:r>
              <a:rPr lang="ko-KR" altLang="en-US"/>
              <a:t>계층은 연결이 설정된 후의 단계를 다루며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연결이 설정되기 전의 광고 과정을 처리하는 </a:t>
            </a:r>
            <a:r>
              <a:rPr lang="en-US" altLang="ko-KR"/>
              <a:t>GAP </a:t>
            </a:r>
            <a:r>
              <a:rPr lang="ko-KR" altLang="en-US"/>
              <a:t>계층과는 구별된다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41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24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nRF Connect SDK </a:t>
            </a:r>
            <a:r>
              <a:rPr lang="ko-KR" altLang="en-US" sz="2000" b="1">
                <a:solidFill>
                  <a:schemeClr val="tx1"/>
                </a:solidFill>
              </a:rPr>
              <a:t>구조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4512C4-35A3-449F-8E50-891797434DD2}"/>
              </a:ext>
            </a:extLst>
          </p:cNvPr>
          <p:cNvSpPr/>
          <p:nvPr/>
        </p:nvSpPr>
        <p:spPr>
          <a:xfrm>
            <a:off x="134112" y="627483"/>
            <a:ext cx="11948160" cy="5592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C00000"/>
                </a:solidFill>
                <a:latin typeface="GT-Eesti Display"/>
              </a:rPr>
              <a:t>Zephyr RTOS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는 리소스가 제한된 연결된 임베디드 장치를 위한 </a:t>
            </a:r>
            <a:r>
              <a:rPr lang="ko-KR" altLang="en-US" sz="1600">
                <a:solidFill>
                  <a:srgbClr val="0000FF"/>
                </a:solidFill>
                <a:latin typeface="GT-Eesti Display"/>
              </a:rPr>
              <a:t>오픈 소스 실시간 운영 체제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이다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여기에는 예측 가능한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/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결정론적 실행 패턴을 보장하고 타이밍 요구 사항을 추상화하는 </a:t>
            </a:r>
            <a:r>
              <a:rPr lang="ko-KR" altLang="en-US" sz="1600">
                <a:solidFill>
                  <a:srgbClr val="0000FF"/>
                </a:solidFill>
                <a:latin typeface="GT-Eesti Display"/>
              </a:rPr>
              <a:t>스케줄러가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 포함되어 있다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또한 개발을 단순화하고 제품의 출시 시간을 단축하는 데 도움이 되는 </a:t>
            </a:r>
            <a:r>
              <a:rPr lang="ko-KR" altLang="en-US" sz="1600">
                <a:solidFill>
                  <a:srgbClr val="0000FF"/>
                </a:solidFill>
                <a:latin typeface="GT-Eesti Display"/>
              </a:rPr>
              <a:t>풍부한 기본 라이브러리 및 미들웨어 세트가 함께 제공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된다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Zephyr RTOS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는 구성 성이 뛰어나며 메모리 제약이 있는 장치를 위한 매우 작은 구성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(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예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: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간단한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LED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깜박임 애플리케이션과 같은 최소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8KB)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에서 대용량 메모리 구성을 가진 강력하고 기능이 풍부한 고처리 전력 장치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(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수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MB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메모리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)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에 이르기까지 확장 가능한 구성을 가능하게 한다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nRF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커넥트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SDK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는 노르딕의 모든 디바이스 및 소프트웨어 컴포넌트를 위한 단일 코드 베이스를 제공한다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 </a:t>
            </a:r>
            <a:br>
              <a:rPr lang="en-US" altLang="ko-KR" sz="1600">
                <a:solidFill>
                  <a:srgbClr val="4B4F58"/>
                </a:solidFill>
                <a:latin typeface="GT-Eesti Display"/>
              </a:rPr>
            </a:b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모듈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,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라이브러리 및 드라이버를 한 응용 프로그램에서 다른 응용 프로그램으로 이식하는 것을 단순화하여 개발 시간을 단축한다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개발자가 애플리케이션에 필요한 필수 소프트웨어 구성 요소를 선택할 수 있도록 함으로써 높은 메모리 효율성이 보장된다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nRF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커넥트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SDK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는 깃허브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(GitHub)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에서 공개적으로 호스팅된다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내부적으로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nRF Connect SDK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코드는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4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개의 </a:t>
            </a:r>
            <a:r>
              <a:rPr lang="ko-KR" altLang="en-US" sz="1600" b="1">
                <a:solidFill>
                  <a:srgbClr val="4B4F58"/>
                </a:solidFill>
                <a:latin typeface="GT-Eesti Display"/>
              </a:rPr>
              <a:t>주요 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저장소로 구성됩니다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</a:t>
            </a:r>
          </a:p>
          <a:p>
            <a:pPr marL="182563" fontAlgn="base">
              <a:lnSpc>
                <a:spcPct val="150000"/>
              </a:lnSpc>
            </a:pP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-  nrf –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응용 프로그램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,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샘플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,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연결 프로토콜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(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북유럽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)</a:t>
            </a:r>
            <a:br>
              <a:rPr lang="en-US" altLang="ko-KR" sz="1600">
                <a:solidFill>
                  <a:srgbClr val="4B4F58"/>
                </a:solidFill>
                <a:latin typeface="GT-Eesti Display"/>
              </a:rPr>
            </a:b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-  nrfxlib –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공통 라이브러리 및 스택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(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북유럽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)</a:t>
            </a:r>
            <a:br>
              <a:rPr lang="en-US" altLang="ko-KR" sz="1600">
                <a:solidFill>
                  <a:srgbClr val="4B4F58"/>
                </a:solidFill>
                <a:latin typeface="GT-Eesti Display"/>
              </a:rPr>
            </a:b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-  Zephyr – RTOS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및 보드 구성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(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오픈 소스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)</a:t>
            </a:r>
            <a:br>
              <a:rPr lang="en-US" altLang="ko-KR" sz="1600">
                <a:solidFill>
                  <a:srgbClr val="4B4F58"/>
                </a:solidFill>
                <a:latin typeface="GT-Eesti Display"/>
              </a:rPr>
            </a:b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-  MCUBoot –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보안 부트 로더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(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오픈 소스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)</a:t>
            </a:r>
            <a:endParaRPr lang="en-US" altLang="ko-KR" sz="1600" b="0" i="0">
              <a:solidFill>
                <a:srgbClr val="4B4F58"/>
              </a:solidFill>
              <a:effectLst/>
              <a:latin typeface="GT-Eesti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96742097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Attribute protocol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87018"/>
            <a:ext cx="11971420" cy="5515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1338" indent="-3603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ATT </a:t>
            </a:r>
            <a:r>
              <a:rPr lang="ko-KR" altLang="en-US" sz="2000">
                <a:latin typeface="+mn-ea"/>
              </a:rPr>
              <a:t>계층은 블루투스 </a:t>
            </a:r>
            <a:r>
              <a:rPr lang="en-US" altLang="ko-KR" sz="2000">
                <a:latin typeface="+mn-ea"/>
              </a:rPr>
              <a:t>LE </a:t>
            </a:r>
            <a:r>
              <a:rPr lang="ko-KR" altLang="en-US" sz="2000">
                <a:latin typeface="+mn-ea"/>
              </a:rPr>
              <a:t>장치의 연결 단계에서 데이터가 전송되며 처리되는 기본적인 기반이다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541338" indent="-3603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이 계층은 클라이언트</a:t>
            </a:r>
            <a:r>
              <a:rPr lang="en-US" altLang="ko-KR" sz="2000">
                <a:latin typeface="+mn-ea"/>
              </a:rPr>
              <a:t>-</a:t>
            </a:r>
            <a:r>
              <a:rPr lang="ko-KR" altLang="en-US" sz="2000">
                <a:latin typeface="+mn-ea"/>
              </a:rPr>
              <a:t>서버 아키텍처를 기반으로 하며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서버는 데이터를 보유하고 있으며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이를 클라이언트에 직접 전송하거나 클라이언트가 서버에서 폴링할 수 있다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541338" indent="-3603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이 계층에서 정의된 클라이언트와 서버 역할은 </a:t>
            </a:r>
            <a:r>
              <a:rPr lang="en-US" altLang="ko-KR" sz="2000">
                <a:latin typeface="+mn-ea"/>
              </a:rPr>
              <a:t>GAP </a:t>
            </a:r>
            <a:r>
              <a:rPr lang="ko-KR" altLang="en-US" sz="2000">
                <a:latin typeface="+mn-ea"/>
              </a:rPr>
              <a:t>계층에서 정의된 주변 장치와 중앙 장치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역할과 독립적으로 할당된다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541338" indent="-3603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따라서 중앙 장치는 클라이언트 또는 서버 역할을 모두 할 수 있으며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주변 장치도 마찬가지이다</a:t>
            </a:r>
            <a:r>
              <a:rPr lang="en-US" altLang="ko-KR" sz="2000">
                <a:latin typeface="+mn-ea"/>
              </a:rPr>
              <a:t>. </a:t>
            </a:r>
            <a:r>
              <a:rPr lang="ko-KR" altLang="en-US" sz="2000">
                <a:latin typeface="+mn-ea"/>
              </a:rPr>
              <a:t>이는 애플리케이션 사용 사례와 전송되는 데이터의 특성에 따라 달라진다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541338" indent="-3603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대부분의 경우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주변 장치는 데이터를 수집하고 보유하는 장치이기 때문에 서버 역할을 한다</a:t>
            </a:r>
            <a:r>
              <a:rPr lang="en-US" altLang="ko-KR" sz="2000">
                <a:latin typeface="+mn-ea"/>
              </a:rPr>
              <a:t>.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반대로 중앙 장치는 서버에서 해당 데이터를 받는 장치이므로 일반적으로 클라이언트 역할을 한다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541338" indent="-3603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이 역할들은 </a:t>
            </a:r>
            <a:r>
              <a:rPr lang="en-US" altLang="ko-KR" sz="2000">
                <a:latin typeface="+mn-ea"/>
              </a:rPr>
              <a:t>GATT </a:t>
            </a:r>
            <a:r>
              <a:rPr lang="ko-KR" altLang="en-US" sz="2000">
                <a:latin typeface="+mn-ea"/>
              </a:rPr>
              <a:t>계층에서 사용되며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따라서 종종 </a:t>
            </a:r>
            <a:r>
              <a:rPr lang="en-US" altLang="ko-KR" sz="2000" b="1">
                <a:latin typeface="+mn-ea"/>
              </a:rPr>
              <a:t>GATT </a:t>
            </a:r>
            <a:r>
              <a:rPr lang="ko-KR" altLang="en-US" sz="2000" b="1">
                <a:latin typeface="+mn-ea"/>
              </a:rPr>
              <a:t>서버</a:t>
            </a:r>
            <a:r>
              <a:rPr lang="ko-KR" altLang="en-US" sz="2000">
                <a:latin typeface="+mn-ea"/>
              </a:rPr>
              <a:t>와 </a:t>
            </a:r>
            <a:r>
              <a:rPr lang="en-US" altLang="ko-KR" sz="2000" b="1">
                <a:latin typeface="+mn-ea"/>
              </a:rPr>
              <a:t>GATT </a:t>
            </a:r>
            <a:r>
              <a:rPr lang="ko-KR" altLang="en-US" sz="2000" b="1">
                <a:latin typeface="+mn-ea"/>
              </a:rPr>
              <a:t>클라이언트</a:t>
            </a:r>
            <a:r>
              <a:rPr lang="ko-KR" altLang="en-US" sz="2000">
                <a:latin typeface="+mn-ea"/>
              </a:rPr>
              <a:t>라고 불린다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541338" indent="-360363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ATT </a:t>
            </a:r>
            <a:r>
              <a:rPr lang="ko-KR" altLang="en-US" sz="2000">
                <a:latin typeface="+mn-ea"/>
              </a:rPr>
              <a:t>계측은 속성</a:t>
            </a:r>
            <a:r>
              <a:rPr lang="en-US" altLang="ko-KR" sz="2000">
                <a:latin typeface="+mn-ea"/>
              </a:rPr>
              <a:t>(Attribue)</a:t>
            </a:r>
            <a:r>
              <a:rPr lang="ko-KR" altLang="en-US" sz="2000">
                <a:latin typeface="+mn-ea"/>
              </a:rPr>
              <a:t>이라는 데이터 구조를 정의하며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이는 </a:t>
            </a:r>
            <a:r>
              <a:rPr lang="en-US" altLang="ko-KR" sz="2000">
                <a:latin typeface="+mn-ea"/>
              </a:rPr>
              <a:t>GATT </a:t>
            </a:r>
            <a:r>
              <a:rPr lang="ko-KR" altLang="en-US" sz="2000">
                <a:latin typeface="+mn-ea"/>
              </a:rPr>
              <a:t>서버가 데이터를 저장하는데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사용된다</a:t>
            </a:r>
            <a:r>
              <a:rPr lang="en-US" altLang="ko-KR" sz="2000">
                <a:latin typeface="+mn-ea"/>
              </a:rPr>
              <a:t>. </a:t>
            </a:r>
            <a:r>
              <a:rPr lang="ko-KR" altLang="en-US" sz="2000">
                <a:latin typeface="+mn-ea"/>
              </a:rPr>
              <a:t>서버는 여러 개의 서로 가은 속성을 동시에 보유할 수 있다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0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80C8E-C18B-4768-ADE8-789D2527AB8D}"/>
              </a:ext>
            </a:extLst>
          </p:cNvPr>
          <p:cNvSpPr txBox="1"/>
          <p:nvPr/>
        </p:nvSpPr>
        <p:spPr>
          <a:xfrm>
            <a:off x="389630" y="5532611"/>
            <a:ext cx="11412740" cy="1235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GATT </a:t>
            </a:r>
            <a:r>
              <a:rPr lang="ko-KR" altLang="en-US"/>
              <a:t>서버 </a:t>
            </a:r>
            <a:r>
              <a:rPr lang="en-US" altLang="ko-KR"/>
              <a:t>: </a:t>
            </a:r>
            <a:r>
              <a:rPr lang="ko-KR" altLang="en-US"/>
              <a:t>데이터를 저장하고 </a:t>
            </a:r>
            <a:r>
              <a:rPr lang="en-US" altLang="ko-KR"/>
              <a:t>GATT </a:t>
            </a:r>
            <a:r>
              <a:rPr lang="ko-KR" altLang="en-US"/>
              <a:t>클라이언트가 데이터를 접근할 수 있는 방법을 제공하는 장치</a:t>
            </a:r>
            <a:endParaRPr lang="en-US" altLang="ko-KR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GATT </a:t>
            </a:r>
            <a:r>
              <a:rPr lang="ko-KR" altLang="en-US"/>
              <a:t>클라이언트 </a:t>
            </a:r>
            <a:r>
              <a:rPr lang="en-US" altLang="ko-KR"/>
              <a:t>: GATT </a:t>
            </a:r>
            <a:r>
              <a:rPr lang="ko-KR" altLang="en-US"/>
              <a:t>서버에서 데이터를 접근하는 장치로</a:t>
            </a:r>
            <a:r>
              <a:rPr lang="en-US" altLang="ko-KR"/>
              <a:t>, </a:t>
            </a:r>
            <a:r>
              <a:rPr lang="ko-KR" altLang="en-US"/>
              <a:t>특정 </a:t>
            </a:r>
            <a:r>
              <a:rPr lang="en-US" altLang="ko-KR"/>
              <a:t>GATT </a:t>
            </a:r>
            <a:r>
              <a:rPr lang="ko-KR" altLang="en-US"/>
              <a:t>작업을 통해 데이터를 접근한다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Attribute(</a:t>
            </a:r>
            <a:r>
              <a:rPr lang="ko-KR" altLang="en-US"/>
              <a:t>속성</a:t>
            </a:r>
            <a:r>
              <a:rPr lang="en-US" altLang="ko-KR"/>
              <a:t>) : ATT </a:t>
            </a:r>
            <a:r>
              <a:rPr lang="ko-KR" altLang="en-US"/>
              <a:t>프로토콜에 의해 정의된 표준화된 데이터 표현 형식</a:t>
            </a:r>
          </a:p>
        </p:txBody>
      </p:sp>
    </p:spTree>
    <p:extLst>
      <p:ext uri="{BB962C8B-B14F-4D97-AF65-F5344CB8AC3E}">
        <p14:creationId xmlns:p14="http://schemas.microsoft.com/office/powerpoint/2010/main" val="52221283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The Generic Attribute Profile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29720"/>
            <a:ext cx="8766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2"/>
              </a:rPr>
              <a:t>GAP: Device roles and topologies – Nordic Developer Academy (nordicsemi.com)</a:t>
            </a:r>
            <a:endParaRPr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244642" y="641852"/>
            <a:ext cx="11702715" cy="1200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2000" b="1"/>
              <a:t>제너릭 속성 프로파일</a:t>
            </a:r>
            <a:r>
              <a:rPr lang="en-US" altLang="ko-KR" sz="2000" b="1"/>
              <a:t>(GATT) </a:t>
            </a:r>
            <a:r>
              <a:rPr lang="ko-KR" altLang="en-US" sz="2000" b="1"/>
              <a:t>계층</a:t>
            </a:r>
            <a:r>
              <a:rPr lang="ko-KR" altLang="en-US" sz="2000"/>
              <a:t>은 </a:t>
            </a:r>
            <a:r>
              <a:rPr lang="en-US" altLang="ko-KR" sz="2000"/>
              <a:t>ATT </a:t>
            </a:r>
            <a:r>
              <a:rPr lang="ko-KR" altLang="en-US" sz="2000"/>
              <a:t>계층 바로 위에 위치하며</a:t>
            </a:r>
            <a:r>
              <a:rPr lang="en-US" altLang="ko-KR" sz="2000"/>
              <a:t>, </a:t>
            </a:r>
            <a:br>
              <a:rPr lang="en-US" altLang="ko-KR" sz="2000"/>
            </a:br>
            <a:r>
              <a:rPr lang="ko-KR" altLang="en-US" sz="2000"/>
              <a:t>이를 기반으로 속성을 프로파일</a:t>
            </a:r>
            <a:r>
              <a:rPr lang="en-US" altLang="ko-KR" sz="2000"/>
              <a:t>, </a:t>
            </a:r>
            <a:r>
              <a:rPr lang="ko-KR" altLang="en-US" sz="2000"/>
              <a:t>서비스 및 특성으로 계층적으로 분류한다</a:t>
            </a:r>
            <a:r>
              <a:rPr lang="en-US" altLang="ko-KR" sz="2000"/>
              <a:t>. 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GATT </a:t>
            </a:r>
            <a:r>
              <a:rPr lang="ko-KR" altLang="en-US" sz="2000"/>
              <a:t>계층은 이러한 개념들을 사용하여 블루투스 </a:t>
            </a:r>
            <a:r>
              <a:rPr lang="en-US" altLang="ko-KR" sz="2000"/>
              <a:t>LE </a:t>
            </a:r>
            <a:r>
              <a:rPr lang="ko-KR" altLang="en-US" sz="2000"/>
              <a:t>장치 간의 데이터 전송을 관리한다</a:t>
            </a:r>
            <a:r>
              <a:rPr lang="en-US" altLang="ko-KR" sz="2000"/>
              <a:t>.</a:t>
            </a:r>
            <a:endParaRPr lang="en-US" altLang="ko-KR" sz="200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4" y="1955484"/>
            <a:ext cx="6058997" cy="42606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4AF586-500C-4FFA-83F1-FF5863213460}"/>
              </a:ext>
            </a:extLst>
          </p:cNvPr>
          <p:cNvSpPr/>
          <p:nvPr/>
        </p:nvSpPr>
        <p:spPr>
          <a:xfrm>
            <a:off x="1090613" y="6160388"/>
            <a:ext cx="586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Example of a general profile with services and characteristics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59929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  <a:latin typeface="+mn-ea"/>
              </a:rPr>
              <a:t>Profiles, services and characteristics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29720"/>
            <a:ext cx="8766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2"/>
              </a:rPr>
              <a:t>GAP: Device roles and topologies – Nordic Developer Academy (nordicsemi.com)</a:t>
            </a:r>
            <a:endParaRPr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244642" y="573459"/>
            <a:ext cx="11702715" cy="5822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심박수를 측정하는 센서 장치를 예로 들어 보자</a:t>
            </a:r>
            <a:r>
              <a:rPr lang="en-US" altLang="ko-KR" sz="2000">
                <a:latin typeface="+mn-ea"/>
              </a:rPr>
              <a:t>.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심박수 값은 **특성 값 속성</a:t>
            </a:r>
            <a:r>
              <a:rPr lang="en-US" altLang="ko-KR" sz="2000">
                <a:latin typeface="+mn-ea"/>
              </a:rPr>
              <a:t>(characteristic value attribute)**</a:t>
            </a:r>
            <a:r>
              <a:rPr lang="ko-KR" altLang="en-US" sz="2000">
                <a:latin typeface="+mn-ea"/>
              </a:rPr>
              <a:t>이라는 속성으로 저장된다다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또한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값 속성에 저장된 데이터에 대한 메타데이터를 보유하는 또 다른 속성인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 **특성 선언 속성</a:t>
            </a:r>
            <a:r>
              <a:rPr lang="en-US" altLang="ko-KR" sz="2000">
                <a:latin typeface="+mn-ea"/>
              </a:rPr>
              <a:t>(characteristic declaration attribute)**</a:t>
            </a:r>
            <a:r>
              <a:rPr lang="ko-KR" altLang="en-US" sz="2000">
                <a:latin typeface="+mn-ea"/>
              </a:rPr>
              <a:t>도 존재한다</a:t>
            </a:r>
            <a:r>
              <a:rPr lang="en-US" altLang="ko-KR" sz="2000">
                <a:latin typeface="+mn-ea"/>
              </a:rPr>
              <a:t>.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이 두 속성은 함께 **특성</a:t>
            </a:r>
            <a:r>
              <a:rPr lang="en-US" altLang="ko-KR" sz="2000">
                <a:latin typeface="+mn-ea"/>
              </a:rPr>
              <a:t>(characteristic)**</a:t>
            </a:r>
            <a:r>
              <a:rPr lang="ko-KR" altLang="en-US" sz="2000">
                <a:latin typeface="+mn-ea"/>
              </a:rPr>
              <a:t>을 형성한다</a:t>
            </a:r>
            <a:r>
              <a:rPr lang="en-US" altLang="ko-KR" sz="2000">
                <a:latin typeface="+mn-ea"/>
              </a:rPr>
              <a:t>.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이 예에서는 그것이 **심박수 측정 특성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(Heart Rate Measurement characteristic)** </a:t>
            </a:r>
            <a:r>
              <a:rPr lang="ko-KR" altLang="en-US" sz="2000">
                <a:latin typeface="+mn-ea"/>
              </a:rPr>
              <a:t>이다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모든 특성은 **서비스</a:t>
            </a:r>
            <a:r>
              <a:rPr lang="en-US" altLang="ko-KR" sz="2000">
                <a:latin typeface="+mn-ea"/>
              </a:rPr>
              <a:t>(service)**</a:t>
            </a:r>
            <a:r>
              <a:rPr lang="ko-KR" altLang="en-US" sz="2000">
                <a:latin typeface="+mn-ea"/>
              </a:rPr>
              <a:t>라는 개념 안에 포함된다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서비스는 일반적으로 여러 특성을 포함한다</a:t>
            </a:r>
            <a:r>
              <a:rPr lang="en-US" altLang="ko-KR" sz="2000">
                <a:latin typeface="+mn-ea"/>
              </a:rPr>
              <a:t>.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이 예에서 심박수 측정 특성은 심박수 서비스</a:t>
            </a:r>
            <a:r>
              <a:rPr lang="en-US" altLang="ko-KR" sz="2000">
                <a:latin typeface="+mn-ea"/>
              </a:rPr>
              <a:t>(Heart Rate service)</a:t>
            </a:r>
            <a:r>
              <a:rPr lang="ko-KR" altLang="en-US" sz="2000">
                <a:latin typeface="+mn-ea"/>
              </a:rPr>
              <a:t> 안에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포함된다</a:t>
            </a:r>
            <a:r>
              <a:rPr lang="en-US" altLang="ko-KR" sz="2000">
                <a:latin typeface="+mn-ea"/>
              </a:rPr>
              <a:t>. </a:t>
            </a:r>
            <a:r>
              <a:rPr lang="ko-KR" altLang="en-US" sz="2000">
                <a:latin typeface="+mn-ea"/>
              </a:rPr>
              <a:t>이 서비스에는 예를 들어 **신체 센서 위치 특성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(Body Sensor Location characteristic)**</a:t>
            </a:r>
            <a:r>
              <a:rPr lang="ko-KR" altLang="en-US" sz="2000">
                <a:latin typeface="+mn-ea"/>
              </a:rPr>
              <a:t>과 같은 다른 특성도 있다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00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841" y="2879118"/>
            <a:ext cx="3063159" cy="39788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CADD59-6658-4BD9-BA6B-998EDB9C8B1A}"/>
              </a:ext>
            </a:extLst>
          </p:cNvPr>
          <p:cNvSpPr/>
          <p:nvPr/>
        </p:nvSpPr>
        <p:spPr>
          <a:xfrm>
            <a:off x="9013078" y="2509786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Example of the Heart Rate profile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58394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  <a:latin typeface="+mn-ea"/>
              </a:rPr>
              <a:t>Profiles, services and characteristics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529720"/>
            <a:ext cx="8766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2"/>
              </a:rPr>
              <a:t>GAP: Device roles and topologies – Nordic Developer Academy (nordicsemi.com)</a:t>
            </a:r>
            <a:endParaRPr lang="ko-KR" altLang="en-US" sz="1200"/>
          </a:p>
        </p:txBody>
      </p:sp>
      <p:sp>
        <p:nvSpPr>
          <p:cNvPr id="4" name="직사각형 3"/>
          <p:cNvSpPr/>
          <p:nvPr/>
        </p:nvSpPr>
        <p:spPr>
          <a:xfrm>
            <a:off x="244642" y="573459"/>
            <a:ext cx="11702715" cy="5515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그리고 이 위에는 **프로파일</a:t>
            </a:r>
            <a:r>
              <a:rPr lang="en-US" altLang="ko-KR" sz="2000">
                <a:latin typeface="+mn-ea"/>
              </a:rPr>
              <a:t>(profile)**</a:t>
            </a:r>
            <a:r>
              <a:rPr lang="ko-KR" altLang="en-US" sz="2000">
                <a:latin typeface="+mn-ea"/>
              </a:rPr>
              <a:t>이 있는데</a:t>
            </a:r>
            <a:r>
              <a:rPr lang="en-US" altLang="ko-KR" sz="2000">
                <a:latin typeface="+mn-ea"/>
              </a:rPr>
              <a:t>,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이는 동일한 사용 사례를 다루는 하나 이상의 서비스로 구성된다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심박수 서비스는 심박수 프로파일</a:t>
            </a:r>
            <a:r>
              <a:rPr lang="en-US" altLang="ko-KR" sz="2000">
                <a:latin typeface="+mn-ea"/>
              </a:rPr>
              <a:t>(Heart Rate profile)</a:t>
            </a:r>
            <a:r>
              <a:rPr lang="ko-KR" altLang="en-US" sz="2000">
                <a:latin typeface="+mn-ea"/>
              </a:rPr>
              <a:t> 안에 포함되며</a:t>
            </a:r>
            <a:r>
              <a:rPr lang="en-US" altLang="ko-KR" sz="2000">
                <a:latin typeface="+mn-ea"/>
              </a:rPr>
              <a:t>,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**</a:t>
            </a:r>
            <a:r>
              <a:rPr lang="ko-KR" altLang="en-US" sz="2000">
                <a:latin typeface="+mn-ea"/>
              </a:rPr>
              <a:t>디바이스 정보 서비스</a:t>
            </a:r>
            <a:r>
              <a:rPr lang="en-US" altLang="ko-KR" sz="2000">
                <a:latin typeface="+mn-ea"/>
              </a:rPr>
              <a:t>(Device Information Service)**</a:t>
            </a:r>
            <a:r>
              <a:rPr lang="ko-KR" altLang="en-US" sz="2000">
                <a:latin typeface="+mn-ea"/>
              </a:rPr>
              <a:t>도 함께 포함된다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디바이스 정보 서비스는 **제조사 이름 특성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(Manufacturer Name characteristic)**</a:t>
            </a:r>
            <a:r>
              <a:rPr lang="ko-KR" altLang="en-US" sz="2000">
                <a:latin typeface="+mn-ea"/>
              </a:rPr>
              <a:t>과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**펌웨어 버전 특성</a:t>
            </a:r>
            <a:r>
              <a:rPr lang="en-US" altLang="ko-KR" sz="2000">
                <a:latin typeface="+mn-ea"/>
              </a:rPr>
              <a:t>(Firmware Revision characteristic)**</a:t>
            </a:r>
            <a:r>
              <a:rPr lang="ko-KR" altLang="en-US" sz="2000">
                <a:latin typeface="+mn-ea"/>
              </a:rPr>
              <a:t>과 같은 특성을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포함한다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클라이언트가 서버와 상호 작용을 시작하기 전에</a:t>
            </a:r>
            <a:r>
              <a:rPr lang="en-US" altLang="ko-KR" sz="2000">
                <a:latin typeface="+mn-ea"/>
              </a:rPr>
              <a:t>,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클라이언트는 해당 서버에 저장된 속성의 성질을 알지 못한다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따라서 클라이언트는 먼저 **서비스 검색</a:t>
            </a:r>
            <a:r>
              <a:rPr lang="en-US" altLang="ko-KR" sz="2000">
                <a:latin typeface="+mn-ea"/>
              </a:rPr>
              <a:t>(Service Discovery)**</a:t>
            </a:r>
            <a:r>
              <a:rPr lang="ko-KR" altLang="en-US" sz="2000">
                <a:latin typeface="+mn-ea"/>
              </a:rPr>
              <a:t>을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수행하여 서버로부터 속성에 대해 문의한다</a:t>
            </a:r>
            <a:r>
              <a:rPr lang="en-US" altLang="ko-KR" sz="2000">
                <a:latin typeface="+mn-ea"/>
              </a:rPr>
              <a:t>.</a:t>
            </a:r>
          </a:p>
          <a:p>
            <a:pPr marL="541338" indent="-360363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ko-KR" sz="200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841" y="2879118"/>
            <a:ext cx="3063159" cy="39788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CADD59-6658-4BD9-BA6B-998EDB9C8B1A}"/>
              </a:ext>
            </a:extLst>
          </p:cNvPr>
          <p:cNvSpPr/>
          <p:nvPr/>
        </p:nvSpPr>
        <p:spPr>
          <a:xfrm>
            <a:off x="9013078" y="2509786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Example of the Heart Rate profile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61337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  <a:latin typeface="+mn-ea"/>
              </a:rPr>
              <a:t>PHY</a:t>
            </a:r>
            <a:r>
              <a:rPr lang="ko-KR" altLang="en-US" sz="2400" b="1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400" b="1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+mn-ea"/>
              </a:rPr>
              <a:t>Radio</a:t>
            </a:r>
            <a:r>
              <a:rPr lang="ko-KR" altLang="en-US" sz="2400" b="1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+mn-ea"/>
              </a:rPr>
              <a:t>modes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4642" y="573459"/>
            <a:ext cx="11702715" cy="215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Bluetooth LE </a:t>
            </a:r>
            <a:r>
              <a:rPr lang="ko-KR" altLang="en-US" sz="2000">
                <a:latin typeface="+mn-ea"/>
              </a:rPr>
              <a:t>스택의 가장 하단에는 물리 계층이 있다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PHY</a:t>
            </a:r>
            <a:r>
              <a:rPr lang="ko-KR" altLang="en-US" sz="2000">
                <a:latin typeface="+mn-ea"/>
              </a:rPr>
              <a:t>는 </a:t>
            </a:r>
            <a:r>
              <a:rPr lang="en-US" altLang="ko-KR" sz="2000">
                <a:latin typeface="+mn-ea"/>
              </a:rPr>
              <a:t>BLE radio</a:t>
            </a:r>
            <a:r>
              <a:rPr lang="ko-KR" altLang="en-US" sz="2000">
                <a:latin typeface="+mn-ea"/>
              </a:rPr>
              <a:t>의 동작을 규정하는 물리적 계층의 </a:t>
            </a:r>
            <a:r>
              <a:rPr lang="en-US" altLang="ko-KR" sz="2000">
                <a:latin typeface="+mn-ea"/>
              </a:rPr>
              <a:t>radio </a:t>
            </a:r>
            <a:r>
              <a:rPr lang="ko-KR" altLang="en-US" sz="2000">
                <a:latin typeface="+mn-ea"/>
              </a:rPr>
              <a:t>사양을 의미한다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이 계층은 </a:t>
            </a:r>
            <a:r>
              <a:rPr lang="en-US" altLang="ko-KR" sz="2000">
                <a:latin typeface="+mn-ea"/>
              </a:rPr>
              <a:t>BLE radio </a:t>
            </a:r>
            <a:r>
              <a:rPr lang="ko-KR" altLang="en-US" sz="2000">
                <a:latin typeface="+mn-ea"/>
              </a:rPr>
              <a:t>송신기가 사용하는 다양한 변조 및 코딩 방식을 정의하며</a:t>
            </a:r>
            <a:r>
              <a:rPr lang="en-US" altLang="ko-KR" sz="2000">
                <a:latin typeface="+mn-ea"/>
              </a:rPr>
              <a:t>, </a:t>
            </a:r>
            <a:br>
              <a:rPr lang="en-US" altLang="ko-KR" sz="2000">
                <a:latin typeface="+mn-ea"/>
              </a:rPr>
            </a:br>
            <a:r>
              <a:rPr lang="ko-KR" altLang="en-US" sz="2000">
                <a:latin typeface="+mn-ea"/>
              </a:rPr>
              <a:t>이는 </a:t>
            </a:r>
            <a:r>
              <a:rPr lang="en-US" altLang="ko-KR" sz="2000">
                <a:latin typeface="+mn-ea"/>
              </a:rPr>
              <a:t>radio</a:t>
            </a:r>
            <a:r>
              <a:rPr lang="ko-KR" altLang="en-US" sz="2000">
                <a:latin typeface="+mn-ea"/>
              </a:rPr>
              <a:t>의 처리량</a:t>
            </a:r>
            <a:r>
              <a:rPr lang="en-US" altLang="ko-KR" sz="2000">
                <a:latin typeface="+mn-ea"/>
              </a:rPr>
              <a:t>(throughput)</a:t>
            </a:r>
            <a:r>
              <a:rPr lang="ko-KR" altLang="en-US" sz="2000">
                <a:latin typeface="+mn-ea"/>
              </a:rPr>
              <a:t>과 같은 요소에 영향을 미친다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이는 결국 장치의 배터리 소비나 연결 범위에 영향을 준다</a:t>
            </a:r>
            <a:r>
              <a:rPr lang="en-US" altLang="ko-KR" sz="20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800229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146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1 – Testing a Bluetooth LE connection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6432807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12367" y="1267528"/>
            <a:ext cx="11702715" cy="464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1338" indent="-360363">
              <a:lnSpc>
                <a:spcPts val="3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이번 연습에서는 </a:t>
            </a:r>
            <a:r>
              <a:rPr lang="en-US" altLang="ko-KR" sz="2000">
                <a:latin typeface="+mn-ea"/>
              </a:rPr>
              <a:t>Bluetooth: Peripheral LBS </a:t>
            </a:r>
            <a:r>
              <a:rPr lang="ko-KR" altLang="en-US" sz="2000">
                <a:latin typeface="+mn-ea"/>
              </a:rPr>
              <a:t>샘플을 사용하여 </a:t>
            </a:r>
            <a:r>
              <a:rPr lang="en-US" altLang="ko-KR" sz="2000">
                <a:latin typeface="+mn-ea"/>
              </a:rPr>
              <a:t>Nordic </a:t>
            </a:r>
            <a:r>
              <a:rPr lang="ko-KR" altLang="en-US" sz="2000">
                <a:latin typeface="+mn-ea"/>
              </a:rPr>
              <a:t>보드와 스마트 폰 간에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Bluetooth LE </a:t>
            </a:r>
            <a:r>
              <a:rPr lang="ko-KR" altLang="en-US" sz="2000">
                <a:latin typeface="+mn-ea"/>
              </a:rPr>
              <a:t>연결을 설정해보자</a:t>
            </a:r>
            <a:r>
              <a:rPr lang="en-US" altLang="ko-KR" sz="2000">
                <a:latin typeface="+mn-ea"/>
              </a:rPr>
              <a:t>. </a:t>
            </a:r>
          </a:p>
          <a:p>
            <a:pPr marL="541338" indent="-360363">
              <a:lnSpc>
                <a:spcPts val="3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Peripheral LBS(LED Button Service) </a:t>
            </a:r>
            <a:r>
              <a:rPr lang="ko-KR" altLang="en-US" sz="2000">
                <a:latin typeface="+mn-ea"/>
              </a:rPr>
              <a:t>샘플은 </a:t>
            </a:r>
            <a:r>
              <a:rPr lang="en-US" altLang="ko-KR" sz="2000">
                <a:latin typeface="+mn-ea"/>
              </a:rPr>
              <a:t>Nordic </a:t>
            </a:r>
            <a:r>
              <a:rPr lang="ko-KR" altLang="en-US" sz="2000">
                <a:latin typeface="+mn-ea"/>
              </a:rPr>
              <a:t>보드를 </a:t>
            </a:r>
            <a:r>
              <a:rPr lang="en-US" altLang="ko-KR" sz="2000">
                <a:latin typeface="+mn-ea"/>
              </a:rPr>
              <a:t>Bluetooth LE pheripheral </a:t>
            </a:r>
            <a:r>
              <a:rPr lang="ko-KR" altLang="en-US" sz="2000">
                <a:latin typeface="+mn-ea"/>
              </a:rPr>
              <a:t>로 작동하게 하여 스마트폰에 자신의 존재를 광고하며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스마트폰은 </a:t>
            </a:r>
            <a:r>
              <a:rPr lang="en-US" altLang="ko-KR" sz="2000">
                <a:latin typeface="+mn-ea"/>
              </a:rPr>
              <a:t>central </a:t>
            </a:r>
            <a:r>
              <a:rPr lang="ko-KR" altLang="en-US" sz="2000">
                <a:latin typeface="+mn-ea"/>
              </a:rPr>
              <a:t>로 동작한다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541338" indent="-360363">
              <a:lnSpc>
                <a:spcPts val="3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>
                <a:latin typeface="+mn-ea"/>
              </a:rPr>
              <a:t>연결되면 </a:t>
            </a:r>
            <a:r>
              <a:rPr lang="en-US" altLang="ko-KR" sz="2000">
                <a:latin typeface="+mn-ea"/>
              </a:rPr>
              <a:t>Nordic </a:t>
            </a:r>
            <a:r>
              <a:rPr lang="ko-KR" altLang="en-US" sz="2000">
                <a:latin typeface="+mn-ea"/>
              </a:rPr>
              <a:t>보드는 </a:t>
            </a:r>
            <a:r>
              <a:rPr lang="en-US" altLang="ko-KR" sz="2000">
                <a:latin typeface="+mn-ea"/>
              </a:rPr>
              <a:t>GATT </a:t>
            </a:r>
            <a:r>
              <a:rPr lang="ko-KR" altLang="en-US" sz="2000">
                <a:latin typeface="+mn-ea"/>
              </a:rPr>
              <a:t>서버로 작동하며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스마트폰인 </a:t>
            </a:r>
            <a:r>
              <a:rPr lang="en-US" altLang="ko-KR" sz="2000"/>
              <a:t>GATT </a:t>
            </a:r>
            <a:r>
              <a:rPr lang="ko-KR" altLang="en-US" sz="2000"/>
              <a:t>클라이언트에게 </a:t>
            </a:r>
            <a:r>
              <a:rPr lang="en-US" altLang="ko-KR" sz="2000"/>
              <a:t>LED </a:t>
            </a:r>
            <a:r>
              <a:rPr lang="ko-KR" altLang="en-US" sz="2000"/>
              <a:t>버튼 서비스</a:t>
            </a:r>
            <a:r>
              <a:rPr lang="en-US" altLang="ko-KR" sz="2000"/>
              <a:t>(LBS)</a:t>
            </a:r>
            <a:r>
              <a:rPr lang="ko-KR" altLang="en-US" sz="2000"/>
              <a:t>를 노출한다</a:t>
            </a:r>
            <a:r>
              <a:rPr lang="en-US" altLang="ko-KR" sz="2000"/>
              <a:t>. </a:t>
            </a:r>
          </a:p>
          <a:p>
            <a:pPr marL="541338" indent="-360363">
              <a:lnSpc>
                <a:spcPts val="3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/>
              <a:t>LBS</a:t>
            </a:r>
            <a:r>
              <a:rPr lang="ko-KR" altLang="en-US" sz="2000"/>
              <a:t>는 두 개의 특성</a:t>
            </a:r>
            <a:r>
              <a:rPr lang="en-US" altLang="ko-KR" sz="2000"/>
              <a:t>, </a:t>
            </a:r>
            <a:r>
              <a:rPr lang="ko-KR" altLang="en-US" sz="2000"/>
              <a:t>버튼과 </a:t>
            </a:r>
            <a:r>
              <a:rPr lang="en-US" altLang="ko-KR" sz="2000"/>
              <a:t>LED</a:t>
            </a:r>
            <a:r>
              <a:rPr lang="ko-KR" altLang="en-US" sz="2000"/>
              <a:t>를 가지고 있다</a:t>
            </a:r>
            <a:r>
              <a:rPr lang="en-US" altLang="ko-KR" sz="2000"/>
              <a:t>. GATT </a:t>
            </a:r>
            <a:r>
              <a:rPr lang="ko-KR" altLang="en-US" sz="2000"/>
              <a:t>클라이언트인 스마트폰은 이 특성에 읽기 및 쓰기를 통해 </a:t>
            </a:r>
            <a:r>
              <a:rPr lang="en-US" altLang="ko-KR" sz="2000"/>
              <a:t>Nordic </a:t>
            </a:r>
            <a:r>
              <a:rPr lang="ko-KR" altLang="en-US" sz="2000"/>
              <a:t>보드의 </a:t>
            </a:r>
            <a:r>
              <a:rPr lang="en-US" altLang="ko-KR" sz="2000"/>
              <a:t>LED</a:t>
            </a:r>
            <a:r>
              <a:rPr lang="ko-KR" altLang="en-US" sz="2000"/>
              <a:t>를 제어하고 버튼의 상태를 읽을 수 있다</a:t>
            </a:r>
            <a:r>
              <a:rPr lang="en-US" altLang="ko-KR" sz="2000"/>
              <a:t>. </a:t>
            </a:r>
            <a:r>
              <a:rPr lang="ko-KR" altLang="en-US" sz="2000"/>
              <a:t>여기서 </a:t>
            </a:r>
            <a:r>
              <a:rPr lang="en-US" altLang="ko-KR" sz="2000"/>
              <a:t>Nordic </a:t>
            </a:r>
            <a:r>
              <a:rPr lang="ko-KR" altLang="en-US" sz="2000"/>
              <a:t>보드는 </a:t>
            </a:r>
            <a:r>
              <a:rPr lang="en-US" altLang="ko-KR" sz="2000"/>
              <a:t>GATT </a:t>
            </a:r>
            <a:r>
              <a:rPr lang="ko-KR" altLang="en-US" sz="2000"/>
              <a:t>서버 역할을 합니다</a:t>
            </a:r>
            <a:r>
              <a:rPr lang="en-US" altLang="ko-KR" sz="2000"/>
              <a:t>.</a:t>
            </a:r>
            <a:r>
              <a:rPr lang="ko-KR" altLang="en-US" sz="2000">
                <a:latin typeface="+mn-ea"/>
              </a:rPr>
              <a:t> </a:t>
            </a:r>
            <a:endParaRPr lang="en-US" altLang="ko-KR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206968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1 – Testing a Bluetooth LE connection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6432807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6046" y="534056"/>
            <a:ext cx="11702715" cy="279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 b="1">
                <a:latin typeface="+mn-ea"/>
              </a:rPr>
              <a:t>1. Build and flash the Peripheral LBS sample</a:t>
            </a: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1.1 </a:t>
            </a:r>
            <a:r>
              <a:rPr lang="en-US" altLang="ko-KR"/>
              <a:t>Visual Studio Code</a:t>
            </a:r>
            <a:r>
              <a:rPr lang="ko-KR" altLang="en-US"/>
              <a:t>에서 </a:t>
            </a:r>
            <a:r>
              <a:rPr lang="en-US" altLang="ko-KR"/>
              <a:t>WELCOME </a:t>
            </a:r>
            <a:r>
              <a:rPr lang="ko-KR" altLang="en-US"/>
              <a:t>패널에서 “</a:t>
            </a:r>
            <a:r>
              <a:rPr lang="en-US" altLang="ko-KR"/>
              <a:t>Browse samples”</a:t>
            </a:r>
            <a:r>
              <a:rPr lang="ko-KR" altLang="en-US"/>
              <a:t>를 선택한 후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 “Bluetooth LE LED Button service”</a:t>
            </a:r>
            <a:r>
              <a:rPr lang="ko-KR" altLang="en-US"/>
              <a:t>를 검색합니다</a:t>
            </a:r>
            <a:r>
              <a:rPr lang="en-US" altLang="ko-KR"/>
              <a:t>.</a:t>
            </a: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6090055"/>
            <a:ext cx="4766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GitHub - NordicDeveloperAcademy/bt-fund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DEEFAB-4E73-4A5E-AE39-ACCA93B99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05" y="2230148"/>
            <a:ext cx="11095649" cy="239770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EA9A05-6E50-4093-917E-A610D28A84B1}"/>
              </a:ext>
            </a:extLst>
          </p:cNvPr>
          <p:cNvSpPr/>
          <p:nvPr/>
        </p:nvSpPr>
        <p:spPr>
          <a:xfrm>
            <a:off x="1326524" y="2824809"/>
            <a:ext cx="940158" cy="312313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C734BC-3DB2-4448-B815-E15D2D32CF42}"/>
              </a:ext>
            </a:extLst>
          </p:cNvPr>
          <p:cNvSpPr/>
          <p:nvPr/>
        </p:nvSpPr>
        <p:spPr>
          <a:xfrm>
            <a:off x="1456129" y="4266663"/>
            <a:ext cx="1274191" cy="24527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B63F58-AC44-42DB-8FA6-73C2804CC167}"/>
              </a:ext>
            </a:extLst>
          </p:cNvPr>
          <p:cNvSpPr/>
          <p:nvPr/>
        </p:nvSpPr>
        <p:spPr>
          <a:xfrm>
            <a:off x="5458903" y="2638209"/>
            <a:ext cx="1779024" cy="312313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7BF25A-1858-4C31-B8CA-FF4FFE474989}"/>
              </a:ext>
            </a:extLst>
          </p:cNvPr>
          <p:cNvCxnSpPr>
            <a:endCxn id="10" idx="0"/>
          </p:cNvCxnSpPr>
          <p:nvPr/>
        </p:nvCxnSpPr>
        <p:spPr>
          <a:xfrm>
            <a:off x="1815921" y="3137122"/>
            <a:ext cx="277304" cy="1129541"/>
          </a:xfrm>
          <a:prstGeom prst="straightConnector1">
            <a:avLst/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F213C9D-313D-4193-A14D-480B6945C3D8}"/>
              </a:ext>
            </a:extLst>
          </p:cNvPr>
          <p:cNvCxnSpPr>
            <a:cxnSpLocks/>
          </p:cNvCxnSpPr>
          <p:nvPr/>
        </p:nvCxnSpPr>
        <p:spPr>
          <a:xfrm flipV="1">
            <a:off x="2245625" y="2824810"/>
            <a:ext cx="3213278" cy="1441853"/>
          </a:xfrm>
          <a:prstGeom prst="straightConnector1">
            <a:avLst/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7F67F6-B75E-4BBC-88AC-158269AE3E76}"/>
              </a:ext>
            </a:extLst>
          </p:cNvPr>
          <p:cNvSpPr txBox="1"/>
          <p:nvPr/>
        </p:nvSpPr>
        <p:spPr>
          <a:xfrm>
            <a:off x="1815921" y="4725913"/>
            <a:ext cx="7856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DevAcademy</a:t>
            </a:r>
            <a:r>
              <a:rPr lang="ko-KR" altLang="en-US"/>
              <a:t>에서는 </a:t>
            </a:r>
            <a:r>
              <a:rPr lang="en-US" altLang="ko-KR"/>
              <a:t>‘Bluetooth LE LED Button service’ </a:t>
            </a:r>
            <a:r>
              <a:rPr lang="ko-KR" altLang="en-US"/>
              <a:t>로 나와 있지만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실제 검색해보면 </a:t>
            </a:r>
            <a:r>
              <a:rPr lang="en-US" altLang="ko-KR"/>
              <a:t>BLE LED Button service</a:t>
            </a:r>
            <a:r>
              <a:rPr lang="ko-KR" altLang="en-US"/>
              <a:t>로 나옴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버전에 따른 차이가 있을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184097716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1 – Testing a Bluetooth LE connection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503" y="648146"/>
            <a:ext cx="8586005" cy="2281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/>
              <a:t>1.2 </a:t>
            </a:r>
            <a:r>
              <a:rPr lang="ko-KR" altLang="en-US"/>
              <a:t>빌드 구성을 추가하고 사용 중인 보드를 선택한다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    </a:t>
            </a:r>
            <a:r>
              <a:rPr lang="en-US" altLang="ko-KR">
                <a:sym typeface="Wingdings" panose="05000000000000000000" pitchFamily="2" charset="2"/>
              </a:rPr>
              <a:t> Add build configuration</a:t>
            </a:r>
            <a:br>
              <a:rPr lang="en-US" altLang="ko-KR"/>
            </a:br>
            <a:endParaRPr lang="en-US" altLang="ko-KR"/>
          </a:p>
          <a:p>
            <a:pPr>
              <a:lnSpc>
                <a:spcPts val="2900"/>
              </a:lnSpc>
            </a:pPr>
            <a:r>
              <a:rPr lang="en-US" altLang="ko-KR"/>
              <a:t>1.3 </a:t>
            </a:r>
            <a:r>
              <a:rPr lang="ko-KR" altLang="en-US"/>
              <a:t>애플리케이션을 빌드하고 장치에 플래시한다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r>
              <a:rPr lang="ko-KR" altLang="en-US"/>
              <a:t>    이 과정이 성공적으로 완료되면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장치에서 </a:t>
            </a:r>
            <a:r>
              <a:rPr lang="en-US" altLang="ko-KR"/>
              <a:t>LED1( nRF54 DK</a:t>
            </a:r>
            <a:r>
              <a:rPr lang="ko-KR" altLang="en-US"/>
              <a:t>의 경우 </a:t>
            </a:r>
            <a:r>
              <a:rPr lang="en-US" altLang="ko-KR"/>
              <a:t>LED0)</a:t>
            </a:r>
            <a:r>
              <a:rPr lang="ko-KR" altLang="en-US"/>
              <a:t>이 깜빡이는 것을 확인할 수 있습니다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55181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1 – Testing a Bluetooth LE connection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378" y="619027"/>
            <a:ext cx="11709244" cy="105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>
                <a:latin typeface="+mn-ea"/>
              </a:rPr>
              <a:t>2. </a:t>
            </a:r>
            <a:r>
              <a:rPr lang="ko-KR" altLang="en-US">
                <a:latin typeface="+mn-ea"/>
              </a:rPr>
              <a:t>스마트폰을 사용하여 애플리케이션을 테스트한다</a:t>
            </a:r>
            <a:r>
              <a:rPr lang="en-US" altLang="ko-KR">
                <a:latin typeface="+mn-ea"/>
              </a:rPr>
              <a:t>.</a:t>
            </a:r>
          </a:p>
          <a:p>
            <a:pPr>
              <a:lnSpc>
                <a:spcPts val="2600"/>
              </a:lnSpc>
            </a:pPr>
            <a:r>
              <a:rPr lang="en-US" altLang="ko-KR">
                <a:latin typeface="+mn-ea"/>
              </a:rPr>
              <a:t>  2.1 </a:t>
            </a:r>
            <a:r>
              <a:rPr lang="ko-KR" altLang="en-US">
                <a:latin typeface="+mn-ea"/>
              </a:rPr>
              <a:t>앱 스토어에서 </a:t>
            </a:r>
            <a:r>
              <a:rPr lang="en-US" altLang="ko-KR">
                <a:latin typeface="+mn-ea"/>
              </a:rPr>
              <a:t>nRF Connect for Mobile</a:t>
            </a:r>
            <a:r>
              <a:rPr lang="ko-KR" altLang="en-US">
                <a:latin typeface="+mn-ea"/>
              </a:rPr>
              <a:t>을 다운로드하고 스마트폰에서 실행합니다</a:t>
            </a:r>
            <a:r>
              <a:rPr lang="en-US" altLang="ko-KR">
                <a:latin typeface="+mn-ea"/>
              </a:rPr>
              <a:t>.</a:t>
            </a:r>
          </a:p>
          <a:p>
            <a:pPr>
              <a:lnSpc>
                <a:spcPts val="2600"/>
              </a:lnSpc>
            </a:pPr>
            <a:r>
              <a:rPr lang="en-US" altLang="ko-KR">
                <a:latin typeface="+mn-ea"/>
              </a:rPr>
              <a:t>  2.2 </a:t>
            </a:r>
            <a:r>
              <a:rPr lang="ko-KR" altLang="en-US">
                <a:latin typeface="+mn-ea"/>
              </a:rPr>
              <a:t>스마트폰에서 </a:t>
            </a:r>
            <a:r>
              <a:rPr lang="en-US" altLang="ko-KR">
                <a:latin typeface="+mn-ea"/>
              </a:rPr>
              <a:t>Bluetooth</a:t>
            </a:r>
            <a:r>
              <a:rPr lang="ko-KR" altLang="en-US">
                <a:latin typeface="+mn-ea"/>
              </a:rPr>
              <a:t>와 위치 서비스를 켭니다</a:t>
            </a:r>
            <a:r>
              <a:rPr lang="en-US" altLang="ko-KR">
                <a:latin typeface="+mn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11" y="2021364"/>
            <a:ext cx="3200677" cy="3292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F60379-4120-4BE7-A58A-89E37EFF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66" y="1969541"/>
            <a:ext cx="4096322" cy="382958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D2C786B-BC65-4C78-8E18-1B36029373CE}"/>
              </a:ext>
            </a:extLst>
          </p:cNvPr>
          <p:cNvSpPr/>
          <p:nvPr/>
        </p:nvSpPr>
        <p:spPr>
          <a:xfrm>
            <a:off x="4924937" y="3686571"/>
            <a:ext cx="682580" cy="260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18662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1 – Testing a Bluetooth LE connection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4642" y="675100"/>
            <a:ext cx="11702715" cy="2438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>
                <a:latin typeface="+mn-ea"/>
              </a:rPr>
              <a:t>3. (</a:t>
            </a:r>
            <a:r>
              <a:rPr lang="ko-KR" altLang="en-US">
                <a:latin typeface="+mn-ea"/>
              </a:rPr>
              <a:t>선택 사항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애플리케이션의 로그 출력을 보기 위해 터미널을 연다</a:t>
            </a:r>
            <a:r>
              <a:rPr lang="en-US" altLang="ko-KR">
                <a:latin typeface="+mn-ea"/>
              </a:rPr>
              <a:t>.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UART </a:t>
            </a:r>
            <a:r>
              <a:rPr lang="ko-KR" altLang="en-US">
                <a:latin typeface="+mn-ea"/>
              </a:rPr>
              <a:t>주변 장치는 </a:t>
            </a:r>
            <a:r>
              <a:rPr lang="en-US" altLang="ko-KR">
                <a:latin typeface="+mn-ea"/>
              </a:rPr>
              <a:t>SEGGER </a:t>
            </a:r>
            <a:r>
              <a:rPr lang="ko-KR" altLang="en-US">
                <a:latin typeface="+mn-ea"/>
              </a:rPr>
              <a:t>디버거</a:t>
            </a:r>
            <a:r>
              <a:rPr lang="en-US" altLang="ko-KR">
                <a:latin typeface="+mn-ea"/>
              </a:rPr>
              <a:t>/</a:t>
            </a:r>
            <a:r>
              <a:rPr lang="ko-KR" altLang="en-US">
                <a:latin typeface="+mn-ea"/>
              </a:rPr>
              <a:t>프로그래머 칩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즉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인터페이스 </a:t>
            </a:r>
            <a:r>
              <a:rPr lang="en-US" altLang="ko-KR">
                <a:latin typeface="+mn-ea"/>
              </a:rPr>
              <a:t>MCU)</a:t>
            </a:r>
            <a:r>
              <a:rPr lang="ko-KR" altLang="en-US">
                <a:latin typeface="+mn-ea"/>
              </a:rPr>
              <a:t>을 통해 </a:t>
            </a:r>
            <a:r>
              <a:rPr lang="en-US" altLang="ko-KR">
                <a:latin typeface="+mn-ea"/>
              </a:rPr>
              <a:t>USB-CDC </a:t>
            </a:r>
            <a:r>
              <a:rPr lang="ko-KR" altLang="en-US">
                <a:latin typeface="+mn-ea"/>
              </a:rPr>
              <a:t>가상 직렬 포트로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</a:t>
            </a:r>
            <a:r>
              <a:rPr lang="ko-KR" altLang="en-US">
                <a:latin typeface="+mn-ea"/>
              </a:rPr>
              <a:t>연결되며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이를 </a:t>
            </a:r>
            <a:r>
              <a:rPr lang="en-US" altLang="ko-KR">
                <a:latin typeface="+mn-ea"/>
              </a:rPr>
              <a:t>PC</a:t>
            </a:r>
            <a:r>
              <a:rPr lang="ko-KR" altLang="en-US">
                <a:latin typeface="+mn-ea"/>
              </a:rPr>
              <a:t>에 직접 연결할 수 있다</a:t>
            </a:r>
            <a:r>
              <a:rPr lang="en-US" altLang="ko-KR">
                <a:latin typeface="+mn-ea"/>
              </a:rPr>
              <a:t>. VS Code</a:t>
            </a:r>
            <a:r>
              <a:rPr lang="ko-KR" altLang="en-US">
                <a:latin typeface="+mn-ea"/>
              </a:rPr>
              <a:t>에서 </a:t>
            </a:r>
            <a:r>
              <a:rPr lang="en-US" altLang="ko-KR" b="1">
                <a:latin typeface="+mn-ea"/>
              </a:rPr>
              <a:t>Connected Devices</a:t>
            </a:r>
            <a:r>
              <a:rPr lang="ko-KR" altLang="en-US">
                <a:latin typeface="+mn-ea"/>
              </a:rPr>
              <a:t> 아래에 있는 장치를 확장하여 </a:t>
            </a:r>
            <a:r>
              <a:rPr lang="en-US" altLang="ko-KR">
                <a:latin typeface="+mn-ea"/>
              </a:rPr>
              <a:t>DK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</a:t>
            </a:r>
            <a:r>
              <a:rPr lang="ko-KR" altLang="en-US">
                <a:latin typeface="+mn-ea"/>
              </a:rPr>
              <a:t>의 </a:t>
            </a:r>
            <a:r>
              <a:rPr lang="en-US" altLang="ko-KR">
                <a:latin typeface="+mn-ea"/>
              </a:rPr>
              <a:t>COM </a:t>
            </a:r>
            <a:r>
              <a:rPr lang="ko-KR" altLang="en-US">
                <a:latin typeface="+mn-ea"/>
              </a:rPr>
              <a:t>포트에 연결한 후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해당 장치의 </a:t>
            </a:r>
            <a:r>
              <a:rPr lang="en-US" altLang="ko-KR">
                <a:latin typeface="+mn-ea"/>
              </a:rPr>
              <a:t>COM </a:t>
            </a:r>
            <a:r>
              <a:rPr lang="ko-KR" altLang="en-US">
                <a:latin typeface="+mn-ea"/>
              </a:rPr>
              <a:t>포트를 선택한다</a:t>
            </a:r>
            <a:r>
              <a:rPr lang="en-US" altLang="ko-KR">
                <a:latin typeface="+mn-ea"/>
              </a:rPr>
              <a:t>. COM </a:t>
            </a:r>
            <a:r>
              <a:rPr lang="ko-KR" altLang="en-US">
                <a:latin typeface="+mn-ea"/>
              </a:rPr>
              <a:t>포트 번호는 </a:t>
            </a:r>
            <a:r>
              <a:rPr lang="en-US" altLang="ko-KR">
                <a:latin typeface="+mn-ea"/>
              </a:rPr>
              <a:t>PC</a:t>
            </a:r>
            <a:r>
              <a:rPr lang="ko-KR" altLang="en-US">
                <a:latin typeface="+mn-ea"/>
              </a:rPr>
              <a:t>마다 다를 수 있다</a:t>
            </a: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53" y="2150772"/>
            <a:ext cx="10494651" cy="450391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427987" y="5277815"/>
            <a:ext cx="3182650" cy="1161622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8">
            <a:extLst>
              <a:ext uri="{FF2B5EF4-FFF2-40B4-BE49-F238E27FC236}">
                <a16:creationId xmlns:a16="http://schemas.microsoft.com/office/drawing/2014/main" id="{B8EC2660-0C08-4901-BB1A-6817111D5643}"/>
              </a:ext>
            </a:extLst>
          </p:cNvPr>
          <p:cNvSpPr/>
          <p:nvPr/>
        </p:nvSpPr>
        <p:spPr>
          <a:xfrm>
            <a:off x="4097628" y="5901711"/>
            <a:ext cx="513009" cy="306947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88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303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algn="ctr"/>
            <a:r>
              <a:rPr lang="ko-KR" altLang="en-US" sz="4400" b="1">
                <a:solidFill>
                  <a:schemeClr val="bg1"/>
                </a:solidFill>
              </a:rPr>
              <a:t>개발 보드 설명</a:t>
            </a:r>
          </a:p>
        </p:txBody>
      </p:sp>
    </p:spTree>
    <p:extLst>
      <p:ext uri="{BB962C8B-B14F-4D97-AF65-F5344CB8AC3E}">
        <p14:creationId xmlns:p14="http://schemas.microsoft.com/office/powerpoint/2010/main" val="381926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6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nRF Connect SDK Tool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37166" y="3646738"/>
            <a:ext cx="10316050" cy="203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Kconfig</a:t>
            </a:r>
            <a:r>
              <a:rPr lang="en-US" altLang="ko-KR" dirty="0"/>
              <a:t> : </a:t>
            </a:r>
            <a:r>
              <a:rPr lang="ko-KR" altLang="en-US" dirty="0"/>
              <a:t>전체 시스템 구성을 정의</a:t>
            </a:r>
            <a:r>
              <a:rPr lang="en-US" altLang="ko-KR" dirty="0"/>
              <a:t>(</a:t>
            </a:r>
            <a:r>
              <a:rPr lang="ko-KR" altLang="en-US" dirty="0"/>
              <a:t>무선 프로토콜 또는 </a:t>
            </a:r>
            <a:r>
              <a:rPr lang="ko-KR" altLang="en-US"/>
              <a:t>라이브러리</a:t>
            </a:r>
            <a:r>
              <a:rPr lang="en-US" altLang="ko-KR"/>
              <a:t>)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3</a:t>
            </a:r>
            <a:r>
              <a:rPr lang="ko-KR" altLang="en-US"/>
              <a:t>단원에서 설명</a:t>
            </a:r>
            <a:endParaRPr lang="en-US" altLang="ko-KR" dirty="0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Devicetree : </a:t>
            </a:r>
            <a:r>
              <a:rPr lang="en-US" altLang="ko-KR"/>
              <a:t>Hardware </a:t>
            </a:r>
            <a:r>
              <a:rPr lang="ko-KR" altLang="en-US"/>
              <a:t>정의  </a:t>
            </a:r>
            <a:r>
              <a:rPr lang="en-US" altLang="ko-KR">
                <a:sym typeface="Wingdings" panose="05000000000000000000" pitchFamily="2" charset="2"/>
              </a:rPr>
              <a:t> 2</a:t>
            </a:r>
            <a:r>
              <a:rPr lang="ko-KR" altLang="en-US">
                <a:sym typeface="Wingdings" panose="05000000000000000000" pitchFamily="2" charset="2"/>
              </a:rPr>
              <a:t>단원에서 설명</a:t>
            </a:r>
            <a:endParaRPr lang="en-US" altLang="ko-KR" dirty="0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CMake</a:t>
            </a:r>
            <a:r>
              <a:rPr lang="en-US" altLang="ko-KR" dirty="0"/>
              <a:t> : </a:t>
            </a:r>
            <a:r>
              <a:rPr lang="en-US" altLang="ko-KR" dirty="0" err="1"/>
              <a:t>Kconfig</a:t>
            </a:r>
            <a:r>
              <a:rPr lang="en-US" altLang="ko-KR" dirty="0"/>
              <a:t>, Devicetree </a:t>
            </a:r>
            <a:r>
              <a:rPr lang="ko-KR" altLang="en-US" dirty="0"/>
              <a:t>정보를 가져와 </a:t>
            </a:r>
            <a:r>
              <a:rPr lang="en-US" altLang="ko-KR" dirty="0"/>
              <a:t>build file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Ninja : </a:t>
            </a:r>
            <a:r>
              <a:rPr lang="en-US" altLang="ko-KR"/>
              <a:t>Program build (make </a:t>
            </a:r>
            <a:r>
              <a:rPr lang="ko-KR" altLang="en-US"/>
              <a:t>와 유사함</a:t>
            </a:r>
            <a:r>
              <a:rPr lang="en-US" altLang="ko-KR"/>
              <a:t>)</a:t>
            </a:r>
            <a:endParaRPr lang="en-US" altLang="ko-KR" dirty="0"/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gcc compiler </a:t>
            </a:r>
            <a:r>
              <a:rPr lang="en-US" altLang="ko-KR" dirty="0"/>
              <a:t>: </a:t>
            </a:r>
            <a:r>
              <a:rPr lang="ko-KR" altLang="en-US" dirty="0"/>
              <a:t>실행 파일 생성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0" y="649954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hlinkClick r:id="rId2"/>
              </a:rPr>
              <a:t>nRF Connect SDK </a:t>
            </a:r>
            <a:r>
              <a:rPr lang="ko-KR" altLang="en-US" sz="1100">
                <a:hlinkClick r:id="rId2"/>
              </a:rPr>
              <a:t>구조 및 콘텐츠 </a:t>
            </a:r>
            <a:r>
              <a:rPr lang="en-US" altLang="ko-KR" sz="1100">
                <a:hlinkClick r:id="rId2"/>
              </a:rPr>
              <a:t>– Nordic Developer Academy (nordicsemi.com)</a:t>
            </a:r>
            <a:endParaRPr lang="ko-KR" altLang="en-US" sz="11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88" y="1395812"/>
            <a:ext cx="8462830" cy="185326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F5CF3-DE0A-4A61-AB92-2597E39AE69D}"/>
              </a:ext>
            </a:extLst>
          </p:cNvPr>
          <p:cNvSpPr txBox="1"/>
          <p:nvPr/>
        </p:nvSpPr>
        <p:spPr>
          <a:xfrm>
            <a:off x="450688" y="748806"/>
            <a:ext cx="10483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아래 그림은 </a:t>
            </a:r>
            <a:r>
              <a:rPr lang="en-US" altLang="ko-KR" sz="1600"/>
              <a:t>Zephyr </a:t>
            </a:r>
            <a:r>
              <a:rPr lang="ko-KR" altLang="en-US" sz="1600"/>
              <a:t>툴체인을 기반으로 </a:t>
            </a:r>
            <a:r>
              <a:rPr lang="en-US" altLang="ko-KR" sz="1600"/>
              <a:t>nRF Connect SDK</a:t>
            </a:r>
            <a:r>
              <a:rPr lang="ko-KR" altLang="en-US" sz="1600"/>
              <a:t>를 시각화한 것이다</a:t>
            </a:r>
            <a:r>
              <a:rPr lang="en-US" altLang="ko-KR" sz="16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시스템 구성에서 구축까지 응용 프로그램 생성에서 각각의 역할을 수행하는 다양한 도구들을 보여주고 있다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05396990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1 – Testing a Bluetooth LE connection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6432807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4643" y="675100"/>
            <a:ext cx="376175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4.1 Nordic board </a:t>
            </a:r>
            <a:r>
              <a:rPr lang="ko-KR" altLang="en-US">
                <a:latin typeface="+mn-ea"/>
              </a:rPr>
              <a:t>연결 설정</a:t>
            </a: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6" y="1261769"/>
            <a:ext cx="4968678" cy="302742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534293" y="1362050"/>
            <a:ext cx="803082" cy="410189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04854" y="674592"/>
            <a:ext cx="376175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4.2 CONNECT</a:t>
            </a: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066" y="1261769"/>
            <a:ext cx="3665538" cy="336071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253060" y="3371530"/>
            <a:ext cx="1308754" cy="389765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655514" y="3544478"/>
            <a:ext cx="1849340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01066" y="4722828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연결 성공하면</a:t>
            </a:r>
            <a:r>
              <a:rPr lang="en-US" altLang="ko-KR"/>
              <a:t>, </a:t>
            </a:r>
          </a:p>
          <a:p>
            <a:r>
              <a:rPr lang="en-US" altLang="ko-KR"/>
              <a:t>LED2</a:t>
            </a:r>
            <a:r>
              <a:rPr lang="ko-KR" altLang="en-US"/>
              <a:t>가 켜진다</a:t>
            </a:r>
          </a:p>
        </p:txBody>
      </p:sp>
    </p:spTree>
    <p:extLst>
      <p:ext uri="{BB962C8B-B14F-4D97-AF65-F5344CB8AC3E}">
        <p14:creationId xmlns:p14="http://schemas.microsoft.com/office/powerpoint/2010/main" val="408944435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1 – Testing a Bluetooth LE connection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2095" y="487018"/>
            <a:ext cx="376175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5. App </a:t>
            </a:r>
            <a:r>
              <a:rPr lang="ko-KR" altLang="en-US">
                <a:latin typeface="+mn-ea"/>
              </a:rPr>
              <a:t>화면 살펴보기</a:t>
            </a: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7" y="974036"/>
            <a:ext cx="4884843" cy="588396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516198" y="974036"/>
            <a:ext cx="1442301" cy="534253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4058" y="3763681"/>
            <a:ext cx="4702404" cy="3094319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9728" y="4633208"/>
            <a:ext cx="780853" cy="428560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4737" y="6058227"/>
            <a:ext cx="562467" cy="428560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030945" y="1020694"/>
            <a:ext cx="424206" cy="424207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1</a:t>
            </a:r>
            <a:endParaRPr lang="ko-KR" altLang="en-US" b="1"/>
          </a:p>
        </p:txBody>
      </p:sp>
      <p:sp>
        <p:nvSpPr>
          <p:cNvPr id="19" name="타원 18"/>
          <p:cNvSpPr/>
          <p:nvPr/>
        </p:nvSpPr>
        <p:spPr>
          <a:xfrm>
            <a:off x="2381054" y="3351025"/>
            <a:ext cx="424206" cy="424207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2</a:t>
            </a:r>
            <a:endParaRPr lang="ko-KR" altLang="en-US" b="1"/>
          </a:p>
        </p:txBody>
      </p:sp>
      <p:sp>
        <p:nvSpPr>
          <p:cNvPr id="20" name="타원 19"/>
          <p:cNvSpPr/>
          <p:nvPr/>
        </p:nvSpPr>
        <p:spPr>
          <a:xfrm>
            <a:off x="1524974" y="4527514"/>
            <a:ext cx="424206" cy="424207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3</a:t>
            </a:r>
            <a:endParaRPr lang="ko-KR" altLang="en-US" b="1"/>
          </a:p>
        </p:txBody>
      </p:sp>
      <p:sp>
        <p:nvSpPr>
          <p:cNvPr id="21" name="타원 20"/>
          <p:cNvSpPr/>
          <p:nvPr/>
        </p:nvSpPr>
        <p:spPr>
          <a:xfrm>
            <a:off x="1268785" y="6058227"/>
            <a:ext cx="424206" cy="424207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4</a:t>
            </a:r>
            <a:endParaRPr lang="ko-KR" altLang="en-US" b="1"/>
          </a:p>
        </p:txBody>
      </p:sp>
      <p:sp>
        <p:nvSpPr>
          <p:cNvPr id="22" name="TextBox 21"/>
          <p:cNvSpPr txBox="1"/>
          <p:nvPr/>
        </p:nvSpPr>
        <p:spPr>
          <a:xfrm>
            <a:off x="5502990" y="1082455"/>
            <a:ext cx="6400342" cy="4537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/>
              <a:t>장비 이름과 </a:t>
            </a:r>
            <a:r>
              <a:rPr lang="en-US" altLang="ko-KR"/>
              <a:t>MAC address</a:t>
            </a:r>
            <a:r>
              <a:rPr lang="ko-KR" altLang="en-US"/>
              <a:t> 확인</a:t>
            </a: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/>
              <a:t>장치에서 사용할 수 있는 서비스 표시</a:t>
            </a:r>
            <a:br>
              <a:rPr lang="en-US" altLang="ko-KR"/>
            </a:br>
            <a:r>
              <a:rPr lang="en-US" altLang="ko-KR"/>
              <a:t>Button</a:t>
            </a:r>
            <a:r>
              <a:rPr lang="ko-KR" altLang="en-US"/>
              <a:t>과 </a:t>
            </a:r>
            <a:r>
              <a:rPr lang="en-US" altLang="ko-KR"/>
              <a:t>LED</a:t>
            </a:r>
            <a:r>
              <a:rPr lang="ko-KR" altLang="en-US"/>
              <a:t>에 대한 서비스 제공</a:t>
            </a: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/>
              <a:t>서비스 내에는 </a:t>
            </a:r>
            <a:r>
              <a:rPr lang="en-US" altLang="ko-KR"/>
              <a:t>“Button” Characteristic</a:t>
            </a:r>
            <a:r>
              <a:rPr lang="ko-KR" altLang="en-US"/>
              <a:t>이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노르딕 보드 </a:t>
            </a:r>
            <a:r>
              <a:rPr lang="en-US" altLang="ko-KR"/>
              <a:t>button 1</a:t>
            </a:r>
            <a:r>
              <a:rPr lang="ko-KR" altLang="en-US"/>
              <a:t>의 상태를 보여준다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해당 속성은 </a:t>
            </a:r>
            <a:r>
              <a:rPr lang="en-US" altLang="ko-KR"/>
              <a:t>“Read”, “Notify” </a:t>
            </a:r>
            <a:r>
              <a:rPr lang="ko-KR" altLang="en-US"/>
              <a:t>이다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“Notify”</a:t>
            </a:r>
            <a:r>
              <a:rPr lang="ko-KR" altLang="en-US"/>
              <a:t>는 주변 장치가 데이터를 중앙으로 </a:t>
            </a:r>
            <a:r>
              <a:rPr lang="en-US" altLang="ko-KR"/>
              <a:t>push </a:t>
            </a:r>
            <a:r>
              <a:rPr lang="ko-KR" altLang="en-US"/>
              <a:t>하는 것</a:t>
            </a:r>
            <a:r>
              <a:rPr lang="en-US" altLang="ko-KR"/>
              <a:t>.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/>
              <a:t>서비스 내에는 </a:t>
            </a:r>
            <a:r>
              <a:rPr lang="en-US" altLang="ko-KR"/>
              <a:t>“LED” </a:t>
            </a:r>
            <a:r>
              <a:rPr lang="ko-KR" altLang="en-US"/>
              <a:t>특성이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보드의 </a:t>
            </a:r>
            <a:r>
              <a:rPr lang="en-US" altLang="ko-KR"/>
              <a:t>LED3</a:t>
            </a:r>
            <a:r>
              <a:rPr lang="ko-KR" altLang="en-US"/>
              <a:t>의 상태를 </a:t>
            </a:r>
            <a:r>
              <a:rPr lang="en-US" altLang="ko-KR"/>
              <a:t>Toggle </a:t>
            </a:r>
            <a:r>
              <a:rPr lang="ko-KR" altLang="en-US"/>
              <a:t>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속성은 </a:t>
            </a:r>
            <a:r>
              <a:rPr lang="en-US" altLang="ko-KR"/>
              <a:t>“WRITE” 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r>
              <a:rPr lang="en-US" altLang="ko-KR"/>
              <a:t>   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629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1 – Testing a Bluetooth LE connection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2094" y="487018"/>
            <a:ext cx="58356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6. “Button” </a:t>
            </a:r>
            <a:r>
              <a:rPr lang="ko-KR" altLang="en-US">
                <a:latin typeface="+mn-ea"/>
              </a:rPr>
              <a:t>특성을 사용하여 </a:t>
            </a:r>
            <a:r>
              <a:rPr lang="en-US" altLang="ko-KR">
                <a:latin typeface="+mn-ea"/>
              </a:rPr>
              <a:t>Button 1</a:t>
            </a:r>
            <a:r>
              <a:rPr lang="ko-KR" altLang="en-US">
                <a:latin typeface="+mn-ea"/>
              </a:rPr>
              <a:t>의 상태 읽기</a:t>
            </a: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4" y="1276987"/>
            <a:ext cx="4648603" cy="16079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96585" y="1272618"/>
            <a:ext cx="367646" cy="43363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50641" y="1274187"/>
            <a:ext cx="367646" cy="43363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87008" y="1680856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1    2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614" y="3252247"/>
            <a:ext cx="46330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/>
              <a:t>화살표가 하나 있는 버튼을 누르면 </a:t>
            </a:r>
            <a:br>
              <a:rPr lang="en-US" altLang="ko-KR"/>
            </a:br>
            <a:r>
              <a:rPr lang="en-US" altLang="ko-KR"/>
              <a:t>button 1</a:t>
            </a:r>
            <a:r>
              <a:rPr lang="ko-KR" altLang="en-US"/>
              <a:t>의 상태를 읽을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클릭 할 때의 상태 읽음</a:t>
            </a:r>
            <a:r>
              <a:rPr lang="en-US" altLang="ko-KR"/>
              <a:t>)</a:t>
            </a:r>
          </a:p>
          <a:p>
            <a:pPr marL="342900" indent="-342900">
              <a:buAutoNum type="arabicParenR"/>
            </a:pPr>
            <a:endParaRPr lang="en-US" altLang="ko-KR"/>
          </a:p>
          <a:p>
            <a:pPr marL="342900" indent="-342900">
              <a:buAutoNum type="arabicParenR"/>
            </a:pPr>
            <a:r>
              <a:rPr lang="ko-KR" altLang="en-US"/>
              <a:t>이 특성에 관한 알림을 앱에 푸쉬하려면</a:t>
            </a:r>
            <a:br>
              <a:rPr lang="en-US" altLang="ko-KR"/>
            </a:br>
            <a:r>
              <a:rPr lang="ko-KR" altLang="en-US"/>
              <a:t>화살표가 여러개인 아이콘을 클릭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상태가 바뀌면 앱에 표시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39" y="2247279"/>
            <a:ext cx="4580017" cy="16841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9" y="4267909"/>
            <a:ext cx="4587638" cy="172989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696169" y="2953730"/>
            <a:ext cx="1769099" cy="2985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715023" y="5032189"/>
            <a:ext cx="1769099" cy="2985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471009" y="1429252"/>
            <a:ext cx="47807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7.  Button 1</a:t>
            </a:r>
            <a:r>
              <a:rPr lang="ko-KR" altLang="en-US">
                <a:latin typeface="+mn-ea"/>
              </a:rPr>
              <a:t>을 눌러 상태 변화 확인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62717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Exercise 1 – Testing a Bluetooth LE connection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2094" y="487018"/>
            <a:ext cx="58356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8. Toggle LED 3</a:t>
            </a: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endParaRPr lang="en-US" altLang="ko-KR">
              <a:latin typeface="+mn-ea"/>
            </a:endParaRPr>
          </a:p>
          <a:p>
            <a:pPr marL="180975">
              <a:lnSpc>
                <a:spcPts val="3600"/>
              </a:lnSpc>
              <a:spcAft>
                <a:spcPts val="1200"/>
              </a:spcAft>
            </a:pPr>
            <a:r>
              <a:rPr lang="en-US" altLang="ko-KR">
                <a:latin typeface="+mn-ea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0744" y="4287839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Write value </a:t>
            </a:r>
            <a:r>
              <a:rPr lang="ko-KR" altLang="en-US"/>
              <a:t>상태를 선택하고 </a:t>
            </a:r>
            <a:r>
              <a:rPr lang="en-US" altLang="ko-KR"/>
              <a:t>SEND</a:t>
            </a:r>
            <a:r>
              <a:rPr lang="ko-KR" altLang="en-US"/>
              <a:t>를 클릭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Board LED3 ON &amp; OFF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67" y="1151886"/>
            <a:ext cx="5430572" cy="100288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57099" y="1134850"/>
            <a:ext cx="367646" cy="43363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580" y="837186"/>
            <a:ext cx="4023769" cy="3222969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924745" y="1379570"/>
            <a:ext cx="113824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7307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F1D8-2B10-42CB-959E-0F0DF986E3CD}"/>
              </a:ext>
            </a:extLst>
          </p:cNvPr>
          <p:cNvSpPr txBox="1"/>
          <p:nvPr/>
        </p:nvSpPr>
        <p:spPr>
          <a:xfrm>
            <a:off x="274166" y="734725"/>
            <a:ext cx="11265303" cy="5192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/>
              <a:t>Which of the GAP device roles initiate a connection?</a:t>
            </a:r>
            <a:br>
              <a:rPr lang="en-US" altLang="ko-KR"/>
            </a:br>
            <a:r>
              <a:rPr lang="en-US" altLang="ko-KR"/>
              <a:t>① Peripheral</a:t>
            </a:r>
            <a:br>
              <a:rPr lang="en-US" altLang="ko-KR"/>
            </a:br>
            <a:r>
              <a:rPr lang="en-US" altLang="ko-KR"/>
              <a:t>② Broadcaster</a:t>
            </a:r>
            <a:br>
              <a:rPr lang="en-US" altLang="ko-KR"/>
            </a:br>
            <a:r>
              <a:rPr lang="en-US" altLang="ko-KR"/>
              <a:t>③ Central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/>
              <a:t>What are the two main parts that make up the Bluetooth LE stack?</a:t>
            </a:r>
            <a:br>
              <a:rPr lang="en-US" altLang="ko-KR"/>
            </a:br>
            <a:r>
              <a:rPr lang="en-US" altLang="ko-KR"/>
              <a:t>①  Host and controller</a:t>
            </a:r>
            <a:br>
              <a:rPr lang="en-US" altLang="ko-KR"/>
            </a:br>
            <a:r>
              <a:rPr lang="en-US" altLang="ko-KR"/>
              <a:t>②  Controller and physical layer</a:t>
            </a:r>
            <a:br>
              <a:rPr lang="en-US" altLang="ko-KR"/>
            </a:br>
            <a:r>
              <a:rPr lang="en-US" altLang="ko-KR"/>
              <a:t>③  Server and client</a:t>
            </a:r>
            <a:br>
              <a:rPr lang="en-US" altLang="ko-KR"/>
            </a:br>
            <a:r>
              <a:rPr lang="en-US" altLang="ko-KR"/>
              <a:t>④  Peripheral and central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/>
              <a:t>Which layer of the Bluetooth LE stack does PHY refer to?</a:t>
            </a:r>
            <a:br>
              <a:rPr lang="en-US" altLang="ko-KR"/>
            </a:br>
            <a:r>
              <a:rPr lang="en-US" altLang="ko-KR"/>
              <a:t>①  Link layer</a:t>
            </a:r>
            <a:br>
              <a:rPr lang="en-US" altLang="ko-KR"/>
            </a:br>
            <a:r>
              <a:rPr lang="en-US" altLang="ko-KR"/>
              <a:t>②  Physical layer</a:t>
            </a:r>
            <a:br>
              <a:rPr lang="en-US" altLang="ko-KR"/>
            </a:br>
            <a:r>
              <a:rPr lang="en-US" altLang="ko-KR"/>
              <a:t>③  Transport layer</a:t>
            </a:r>
            <a:br>
              <a:rPr lang="en-US" altLang="ko-KR"/>
            </a:br>
            <a:r>
              <a:rPr lang="en-US" altLang="ko-KR"/>
              <a:t>④  Network layer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169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87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357188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F1D8-2B10-42CB-959E-0F0DF986E3CD}"/>
              </a:ext>
            </a:extLst>
          </p:cNvPr>
          <p:cNvSpPr txBox="1"/>
          <p:nvPr/>
        </p:nvSpPr>
        <p:spPr>
          <a:xfrm>
            <a:off x="274166" y="734725"/>
            <a:ext cx="11265303" cy="358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/>
              <a:t>4. What is the difference between connection-oriented and broadcast communication?</a:t>
            </a:r>
            <a:br>
              <a:rPr lang="en-US" altLang="ko-KR"/>
            </a:br>
            <a:r>
              <a:rPr lang="en-US" altLang="ko-KR"/>
              <a:t>   ①  Only connection-oriented communication is supported in Bluetooth LE</a:t>
            </a:r>
            <a:br>
              <a:rPr lang="en-US" altLang="ko-KR"/>
            </a:br>
            <a:r>
              <a:rPr lang="en-US" altLang="ko-KR"/>
              <a:t>   ②  Broadcast communication has a much higher throughput than connection-oriented communication</a:t>
            </a:r>
            <a:br>
              <a:rPr lang="en-US" altLang="ko-KR"/>
            </a:br>
            <a:r>
              <a:rPr lang="en-US" altLang="ko-KR"/>
              <a:t>   ③  Connection-oriented communication allows for bidirectional communication between devices, </a:t>
            </a:r>
            <a:br>
              <a:rPr lang="en-US" altLang="ko-KR"/>
            </a:br>
            <a:r>
              <a:rPr lang="en-US" altLang="ko-KR"/>
              <a:t>        while broadcast communication does not</a:t>
            </a:r>
          </a:p>
          <a:p>
            <a:pPr>
              <a:lnSpc>
                <a:spcPts val="2500"/>
              </a:lnSpc>
            </a:pPr>
            <a:endParaRPr lang="en-US" altLang="ko-KR"/>
          </a:p>
          <a:p>
            <a:pPr>
              <a:lnSpc>
                <a:spcPts val="2500"/>
              </a:lnSpc>
            </a:pPr>
            <a:r>
              <a:rPr lang="en-US" altLang="ko-KR"/>
              <a:t>5. Which of the following is </a:t>
            </a:r>
            <a:r>
              <a:rPr lang="en-US" altLang="ko-KR" b="1"/>
              <a:t>not</a:t>
            </a:r>
            <a:r>
              <a:rPr lang="en-US" altLang="ko-KR"/>
              <a:t> a role of the Generic Access Profile (GAP)?</a:t>
            </a:r>
            <a:br>
              <a:rPr lang="en-US" altLang="ko-KR"/>
            </a:br>
            <a:r>
              <a:rPr lang="en-US" altLang="ko-KR"/>
              <a:t>   ①  Defining specific device roles for Bluetooth LE devices</a:t>
            </a:r>
            <a:br>
              <a:rPr lang="en-US" altLang="ko-KR"/>
            </a:br>
            <a:r>
              <a:rPr lang="en-US" altLang="ko-KR"/>
              <a:t>   ②  Controls Bluetooth LE advertising</a:t>
            </a:r>
            <a:br>
              <a:rPr lang="en-US" altLang="ko-KR"/>
            </a:br>
            <a:r>
              <a:rPr lang="en-US" altLang="ko-KR"/>
              <a:t>   ③  Defining how data is represented and exchanged</a:t>
            </a:r>
            <a:br>
              <a:rPr lang="en-US" altLang="ko-KR"/>
            </a:br>
            <a:r>
              <a:rPr lang="en-US" altLang="ko-KR"/>
              <a:t> 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7950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751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Bluetooth LE Advertising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A4464F-E173-4581-85CD-65206664DFBC}"/>
              </a:ext>
            </a:extLst>
          </p:cNvPr>
          <p:cNvSpPr/>
          <p:nvPr/>
        </p:nvSpPr>
        <p:spPr>
          <a:xfrm>
            <a:off x="206061" y="1807411"/>
            <a:ext cx="11475077" cy="4903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광고</a:t>
            </a:r>
            <a:r>
              <a:rPr lang="en-US" altLang="ko-KR"/>
              <a:t>(Advertisement)</a:t>
            </a:r>
            <a:r>
              <a:rPr lang="ko-KR" altLang="en-US"/>
              <a:t>는 </a:t>
            </a:r>
            <a:r>
              <a:rPr lang="en-US" altLang="ko-KR"/>
              <a:t>Bluetooth LE </a:t>
            </a:r>
            <a:r>
              <a:rPr lang="ko-KR" altLang="en-US"/>
              <a:t>연결에서 핵심적인 요소이다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광고의 다양한 매개변수와 그 의미를 이해하고</a:t>
            </a:r>
            <a:r>
              <a:rPr lang="en-US" altLang="ko-KR"/>
              <a:t>, </a:t>
            </a:r>
            <a:r>
              <a:rPr lang="ko-KR" altLang="en-US"/>
              <a:t>애플리케이션 목표</a:t>
            </a:r>
            <a:r>
              <a:rPr lang="en-US" altLang="ko-KR"/>
              <a:t>(</a:t>
            </a:r>
            <a:r>
              <a:rPr lang="ko-KR" altLang="en-US"/>
              <a:t>저전력 소비</a:t>
            </a:r>
            <a:r>
              <a:rPr lang="en-US" altLang="ko-KR"/>
              <a:t>, </a:t>
            </a:r>
            <a:r>
              <a:rPr lang="ko-KR" altLang="en-US"/>
              <a:t>신뢰성</a:t>
            </a:r>
            <a:r>
              <a:rPr lang="en-US" altLang="ko-KR"/>
              <a:t>, </a:t>
            </a:r>
            <a:r>
              <a:rPr lang="ko-KR" altLang="en-US"/>
              <a:t>빠른 장치 검색 등</a:t>
            </a:r>
            <a:r>
              <a:rPr lang="en-US" altLang="ko-KR"/>
              <a:t>)</a:t>
            </a:r>
            <a:r>
              <a:rPr lang="ko-KR" altLang="en-US"/>
              <a:t>에 맞게 이를 조정하는 방법에 대한 기초적인 이해를 갖추는 것이 중요하다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Bluetooth LE</a:t>
            </a:r>
            <a:r>
              <a:rPr lang="ko-KR" altLang="en-US"/>
              <a:t>에서 광고는 두 가지 주요 목적에 사용된다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인근 장치로 데이터를 브로드캐스트하거나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다른 장치가 자신과 연결할 수 있도록 존재를 광고하는 것</a:t>
            </a: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단원에서는 광고 과정을 살펴보는 것으로 시작한다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이후</a:t>
            </a:r>
            <a:r>
              <a:rPr lang="en-US" altLang="ko-KR"/>
              <a:t>, </a:t>
            </a:r>
            <a:r>
              <a:rPr lang="ko-KR" altLang="en-US"/>
              <a:t>다양한 광고 유형과 광고 패킷이 구조화되는 방식을 배운다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과정에서는 **레거시 광고</a:t>
            </a:r>
            <a:r>
              <a:rPr lang="en-US" altLang="ko-KR"/>
              <a:t>(Legacy Advertising)**</a:t>
            </a:r>
            <a:r>
              <a:rPr lang="ko-KR" altLang="en-US"/>
              <a:t>만 다룹니다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단원의 실습 섹션에서는 먼저 장치를 브로드캐스터로 구성하여 스마트폰이 스캔할 수 있는 광고 패킷을 브로드캐스트하는 방법을 배운다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이후</a:t>
            </a:r>
            <a:r>
              <a:rPr lang="en-US" altLang="ko-KR"/>
              <a:t>, </a:t>
            </a:r>
            <a:r>
              <a:rPr lang="ko-KR" altLang="en-US"/>
              <a:t>광고 패킷의 내용을 동적으로 구성하는 방법을 학습하고</a:t>
            </a:r>
            <a:r>
              <a:rPr lang="en-US" altLang="ko-KR"/>
              <a:t>,  </a:t>
            </a:r>
            <a:r>
              <a:rPr lang="ko-KR" altLang="en-US"/>
              <a:t>마지막으로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연결 가능한 광고</a:t>
            </a:r>
            <a:r>
              <a:rPr lang="en-US" altLang="ko-KR"/>
              <a:t>(Connectable Advertising)</a:t>
            </a:r>
            <a:r>
              <a:rPr lang="ko-KR" altLang="en-US"/>
              <a:t>를 살펴보고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주변 장치의 </a:t>
            </a:r>
            <a:r>
              <a:rPr lang="en-US" altLang="ko-KR"/>
              <a:t>Bluetooth LE </a:t>
            </a:r>
            <a:r>
              <a:rPr lang="ko-KR" altLang="en-US"/>
              <a:t>주소를 수동으로 구성하는 방법을 알아보자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EB6832-02F8-410C-AA14-7696696BDE63}"/>
              </a:ext>
            </a:extLst>
          </p:cNvPr>
          <p:cNvSpPr/>
          <p:nvPr/>
        </p:nvSpPr>
        <p:spPr>
          <a:xfrm>
            <a:off x="1923393" y="1382195"/>
            <a:ext cx="8849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2 - Bluetooth LE Advertising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223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ko-KR" altLang="en-US" b="1">
                <a:solidFill>
                  <a:schemeClr val="tx1"/>
                </a:solidFill>
              </a:rPr>
              <a:t>학습 목표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2C9D6D-F240-4B0F-BBD9-67888656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897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5A84B8-30FA-4EF1-BFD5-0FCD1788F98C}"/>
              </a:ext>
            </a:extLst>
          </p:cNvPr>
          <p:cNvSpPr/>
          <p:nvPr/>
        </p:nvSpPr>
        <p:spPr>
          <a:xfrm>
            <a:off x="184731" y="976983"/>
            <a:ext cx="11294771" cy="3026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레거시 광고 프로세스의 기본 개념과 관련된 다양한 광고 매개변수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 </a:t>
            </a:r>
            <a:r>
              <a:rPr lang="ko-KR" altLang="ko-KR">
                <a:latin typeface="Arial" panose="020B0604020202020204" pitchFamily="34" charset="0"/>
              </a:rPr>
              <a:t>(광고 간격, TX 전력, 채널, 사용된 PHY)에 대해 이해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광고 유형(연결 가능 vs 비연결 가능, 스캔 가능 vs 비스캔 가능 등)에 대해 </a:t>
            </a:r>
            <a:r>
              <a:rPr lang="ko-KR" altLang="en-US">
                <a:latin typeface="Arial" panose="020B0604020202020204" pitchFamily="34" charset="0"/>
              </a:rPr>
              <a:t>설명할 수 있다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Bluetooth LE 주소 유형(공용, 랜덤, 정적, 해석 가능 등)을 </a:t>
            </a:r>
            <a:r>
              <a:rPr lang="ko-KR" altLang="en-US">
                <a:latin typeface="Arial" panose="020B0604020202020204" pitchFamily="34" charset="0"/>
              </a:rPr>
              <a:t>이해하고 설명할 수 있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nRF Connect SDK API를 사용하여 Bluetooth LE 광고의 모든 측면을 구성</a:t>
            </a:r>
            <a:r>
              <a:rPr lang="ko-KR" altLang="en-US">
                <a:latin typeface="Arial" panose="020B0604020202020204" pitchFamily="34" charset="0"/>
              </a:rPr>
              <a:t>할 수 있다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Bluetooth LE 광고 및 UUID에 데이터를 포함하는 방법을 </a:t>
            </a:r>
            <a:r>
              <a:rPr lang="ko-KR" altLang="en-US">
                <a:latin typeface="Arial" panose="020B0604020202020204" pitchFamily="34" charset="0"/>
              </a:rPr>
              <a:t>설명할 수 있다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실습을 통해 Bluetooth LE 비콘을 생성</a:t>
            </a:r>
            <a:r>
              <a:rPr lang="ko-KR" altLang="en-US">
                <a:latin typeface="Arial" panose="020B0604020202020204" pitchFamily="34" charset="0"/>
              </a:rPr>
              <a:t>할 수 있다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실습을 통해 장치 검색 단계에서 주변 장치의 광고 패킷을 구성</a:t>
            </a:r>
            <a:r>
              <a:rPr lang="ko-KR" altLang="en-US">
                <a:latin typeface="Arial" panose="020B0604020202020204" pitchFamily="34" charset="0"/>
              </a:rPr>
              <a:t>할 수 있다</a:t>
            </a:r>
            <a:r>
              <a:rPr lang="en-US" altLang="ko-KR">
                <a:latin typeface="Arial" panose="020B0604020202020204" pitchFamily="34" charset="0"/>
              </a:rPr>
              <a:t>. </a:t>
            </a:r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8719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Advertising process . Advertising and discovery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503" y="780876"/>
            <a:ext cx="11774377" cy="3845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Bluetooth LE </a:t>
            </a:r>
            <a:r>
              <a:rPr lang="ko-KR" altLang="en-US"/>
              <a:t>장치가 광고 상태에 있을 때</a:t>
            </a:r>
            <a:r>
              <a:rPr lang="en-US" altLang="ko-KR"/>
              <a:t>, </a:t>
            </a:r>
            <a:r>
              <a:rPr lang="ko-KR" altLang="en-US"/>
              <a:t>자신의 존재를 알리고 다른 장치와 연결하기 위해 광고 패킷을 </a:t>
            </a:r>
            <a:br>
              <a:rPr lang="en-US" altLang="ko-KR"/>
            </a:br>
            <a:r>
              <a:rPr lang="ko-KR" altLang="en-US"/>
              <a:t>전송한다</a:t>
            </a:r>
            <a:r>
              <a:rPr lang="en-US" altLang="ko-KR"/>
              <a:t>. </a:t>
            </a:r>
            <a:r>
              <a:rPr lang="ko-KR" altLang="en-US"/>
              <a:t>이러한 광고 패킷은 광고 간격에 따라 주기적으로 전송된다</a:t>
            </a:r>
            <a:r>
              <a:rPr lang="en-US" altLang="ko-KR"/>
              <a:t>.</a:t>
            </a:r>
          </a:p>
          <a:p>
            <a:pPr marL="285750" indent="-285750" algn="ctr">
              <a:lnSpc>
                <a:spcPts val="33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광고 간격이 짧을수록 광고 패킷이 더 자주 전송되며</a:t>
            </a:r>
            <a:r>
              <a:rPr lang="en-US" altLang="ko-KR"/>
              <a:t>, </a:t>
            </a:r>
            <a:r>
              <a:rPr lang="ko-KR" altLang="en-US"/>
              <a:t>그에 따라 더 많은 전력이 소모된다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따라서 여기에서의 절충점은 전력 소비와 스캐너가 광고자의 광고 패킷을 얼마나 빠르게 수신할 수 있는지를 </a:t>
            </a:r>
            <a:br>
              <a:rPr lang="en-US" altLang="ko-KR"/>
            </a:br>
            <a:r>
              <a:rPr lang="ko-KR" altLang="en-US"/>
              <a:t>나타내는 일반적으로 *발견 가능성</a:t>
            </a:r>
            <a:r>
              <a:rPr lang="en-US" altLang="ko-KR"/>
              <a:t>(discoverability)*</a:t>
            </a:r>
            <a:r>
              <a:rPr lang="ko-KR" altLang="en-US"/>
              <a:t>이라고 불리는 요소 간의 균형이다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패킷 충돌을 방지하기 위해 각 광고 패킷 전송 전에 </a:t>
            </a:r>
            <a:r>
              <a:rPr lang="en-US" altLang="ko-KR"/>
              <a:t>0~10ms</a:t>
            </a:r>
            <a:r>
              <a:rPr lang="ko-KR" altLang="en-US"/>
              <a:t>의 랜덤 지연이 추가된다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이를 통해 동일한 광고 간격을 가진 장치들이 항상 광고 패킷 충돌을 일으키는 것을 방지할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F0F0B2-CE87-43FB-8B93-781C291758D5}"/>
              </a:ext>
            </a:extLst>
          </p:cNvPr>
          <p:cNvSpPr/>
          <p:nvPr/>
        </p:nvSpPr>
        <p:spPr>
          <a:xfrm>
            <a:off x="518845" y="1779008"/>
            <a:ext cx="1071153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/>
              <a:t>Advertising intervals: </a:t>
            </a:r>
            <a:r>
              <a:rPr lang="ko-KR" altLang="en-US" sz="1600"/>
              <a:t>광고 패킷이 전송되는 간격으로</a:t>
            </a:r>
            <a:r>
              <a:rPr lang="en-US" altLang="ko-KR" sz="1600"/>
              <a:t>, 20ms</a:t>
            </a:r>
            <a:r>
              <a:rPr lang="ko-KR" altLang="en-US" sz="1600"/>
              <a:t>에서 </a:t>
            </a:r>
            <a:r>
              <a:rPr lang="en-US" altLang="ko-KR" sz="1600"/>
              <a:t>10.24</a:t>
            </a:r>
            <a:r>
              <a:rPr lang="ko-KR" altLang="en-US" sz="1600"/>
              <a:t>초까지 범위 내에서 </a:t>
            </a:r>
            <a:r>
              <a:rPr lang="en-US" altLang="ko-KR" sz="1600"/>
              <a:t>0.625ms </a:t>
            </a:r>
            <a:r>
              <a:rPr lang="ko-KR" altLang="en-US" sz="1600"/>
              <a:t>단위로 조절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4805242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Advertisement channels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776" y="793755"/>
            <a:ext cx="1196782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Bluetooth LE </a:t>
            </a:r>
            <a:r>
              <a:rPr lang="ko-KR" altLang="en-US"/>
              <a:t>장치는 </a:t>
            </a:r>
            <a:r>
              <a:rPr lang="en-US" altLang="ko-KR"/>
              <a:t>40</a:t>
            </a:r>
            <a:r>
              <a:rPr lang="ko-KR" altLang="en-US"/>
              <a:t>개의 서로 다른 주파수 채널을 통해 통신한다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이러한 채널은 </a:t>
            </a:r>
            <a:r>
              <a:rPr lang="en-US" altLang="ko-KR"/>
              <a:t>3</a:t>
            </a:r>
            <a:r>
              <a:rPr lang="ko-KR" altLang="en-US"/>
              <a:t>개의 </a:t>
            </a:r>
            <a:r>
              <a:rPr lang="en-US" altLang="ko-KR"/>
              <a:t>primary advertisement channels</a:t>
            </a:r>
            <a:r>
              <a:rPr lang="ko-KR" altLang="en-US"/>
              <a:t>과 </a:t>
            </a:r>
            <a:r>
              <a:rPr lang="en-US" altLang="ko-KR"/>
              <a:t>37</a:t>
            </a:r>
            <a:r>
              <a:rPr lang="ko-KR" altLang="en-US"/>
              <a:t>개의 </a:t>
            </a:r>
            <a:r>
              <a:rPr lang="en-US" altLang="ko-KR"/>
              <a:t>secondary advertisement channel</a:t>
            </a:r>
            <a:r>
              <a:rPr lang="ko-KR" altLang="en-US"/>
              <a:t>로 구분된다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Primary channel</a:t>
            </a:r>
            <a:r>
              <a:rPr lang="ko-KR" altLang="en-US"/>
              <a:t>은 주로 </a:t>
            </a:r>
            <a:r>
              <a:rPr lang="en-US" altLang="ko-KR"/>
              <a:t>advertisement </a:t>
            </a:r>
            <a:r>
              <a:rPr lang="ko-KR" altLang="en-US"/>
              <a:t>목적으로 사용된다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Secondary </a:t>
            </a:r>
            <a:r>
              <a:rPr lang="ko-KR" altLang="en-US"/>
              <a:t>광고 채널은 가끔 광고 목적으로 사용될수도 있지만</a:t>
            </a:r>
            <a:r>
              <a:rPr lang="en-US" altLang="ko-KR"/>
              <a:t>, </a:t>
            </a:r>
            <a:r>
              <a:rPr lang="ko-KR" altLang="en-US"/>
              <a:t>주로 연결 설정 후 데이터 전송에 사용된다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중복성 보장을 위해 광고 패킷은 </a:t>
            </a:r>
            <a:r>
              <a:rPr lang="en-US" altLang="ko-KR"/>
              <a:t>3</a:t>
            </a:r>
            <a:r>
              <a:rPr lang="ko-KR" altLang="en-US"/>
              <a:t>개의 </a:t>
            </a:r>
            <a:r>
              <a:rPr lang="en-US" altLang="ko-KR"/>
              <a:t>primary </a:t>
            </a:r>
            <a:r>
              <a:rPr lang="ko-KR" altLang="en-US"/>
              <a:t>광고 채널인 </a:t>
            </a:r>
            <a:r>
              <a:rPr lang="en-US" altLang="ko-KR"/>
              <a:t>37, 38, 39 </a:t>
            </a:r>
            <a:r>
              <a:rPr lang="ko-KR" altLang="en-US"/>
              <a:t>모두에서 전송된다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/>
              <a:t>개의 채널은 인접 대역 간섭 방지를 위해 다른 주파수 채널대에 위치하고 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5" y="3002558"/>
            <a:ext cx="10088482" cy="28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57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37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nRF Connect SDK : build process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649954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hlinkClick r:id="rId2"/>
              </a:rPr>
              <a:t>nRF Connect SDK </a:t>
            </a:r>
            <a:r>
              <a:rPr lang="ko-KR" altLang="en-US" sz="1100">
                <a:hlinkClick r:id="rId2"/>
              </a:rPr>
              <a:t>구조 및 콘텐츠 </a:t>
            </a:r>
            <a:r>
              <a:rPr lang="en-US" altLang="ko-KR" sz="1100">
                <a:hlinkClick r:id="rId2"/>
              </a:rPr>
              <a:t>– Nordic Developer Academy (nordicsemi.com)</a:t>
            </a:r>
            <a:endParaRPr lang="ko-KR" altLang="en-US" sz="11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87" y="655365"/>
            <a:ext cx="9424109" cy="3367995"/>
          </a:xfrm>
          <a:prstGeom prst="rect">
            <a:avLst/>
          </a:prstGeom>
          <a:ln w="28575"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7A2D11-C4D2-497C-B84A-02DE485B8ECA}"/>
              </a:ext>
            </a:extLst>
          </p:cNvPr>
          <p:cNvSpPr/>
          <p:nvPr/>
        </p:nvSpPr>
        <p:spPr>
          <a:xfrm>
            <a:off x="588852" y="4241403"/>
            <a:ext cx="10627787" cy="11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Kconfig()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를 통한 소스 코드와 구성 시스템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, 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그리고 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devicetree()</a:t>
            </a: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를 통한 하드웨어 설정으로 인해 동일한 애플리케이션 소스 코드를 최소한의 변경으로 다른 하드웨어와 다른 구성으로 쉽게 변경하여 사용할 수 있다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4B4F58"/>
                </a:solidFill>
                <a:latin typeface="GT-Eesti Display"/>
              </a:rPr>
              <a:t>이는 휴대성과 유지 관리의 용이성을 높여준다</a:t>
            </a:r>
            <a:r>
              <a:rPr lang="en-US" altLang="ko-KR" sz="1600">
                <a:solidFill>
                  <a:srgbClr val="4B4F58"/>
                </a:solidFill>
                <a:latin typeface="GT-Eesti Display"/>
              </a:rPr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96667553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Scan interval and scan window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285" y="739633"/>
            <a:ext cx="1182343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Advertising interval</a:t>
            </a:r>
            <a:r>
              <a:rPr lang="ko-KR" altLang="en-US"/>
              <a:t>과 유사한</a:t>
            </a:r>
            <a:r>
              <a:rPr lang="en-US" altLang="ko-KR"/>
              <a:t>, scan interval</a:t>
            </a:r>
            <a:r>
              <a:rPr lang="ko-KR" altLang="en-US"/>
              <a:t>은 스캐너가 광고 패킷을 검색하는 빈도를 나타낸다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Scan window</a:t>
            </a:r>
            <a:r>
              <a:rPr lang="ko-KR" altLang="en-US"/>
              <a:t>는 스캐너가 패킷을 스캔하는 데 소비하는 시간을 나타내며</a:t>
            </a:r>
            <a:r>
              <a:rPr lang="en-US" altLang="ko-KR"/>
              <a:t>, </a:t>
            </a:r>
            <a:r>
              <a:rPr lang="ko-KR" altLang="en-US"/>
              <a:t>실제로 각 스캔 간격 동안 장치가</a:t>
            </a:r>
            <a:br>
              <a:rPr lang="en-US" altLang="ko-KR"/>
            </a:br>
            <a:r>
              <a:rPr lang="ko-KR" altLang="en-US"/>
              <a:t>스캔하는 듀티 사이클과 스캔하지 않는 듀티 사이클을 나타낸다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설정 범위는 모두 </a:t>
            </a:r>
            <a:r>
              <a:rPr lang="en-US" altLang="ko-KR"/>
              <a:t>2.5msec~10.24 </a:t>
            </a:r>
            <a:r>
              <a:rPr lang="ko-KR" altLang="en-US"/>
              <a:t>초까지 이며 </a:t>
            </a:r>
            <a:r>
              <a:rPr lang="en-US" altLang="ko-KR"/>
              <a:t>0.625msec </a:t>
            </a:r>
            <a:r>
              <a:rPr lang="ko-KR" altLang="en-US"/>
              <a:t>단계로 증가한다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장치는 세 가지 다른 채널에 광고하므로 스캐너는 각 스캔 간격 후에 채널을 전환한다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좋은 방법은 </a:t>
            </a:r>
            <a:r>
              <a:rPr lang="en-US" altLang="ko-KR"/>
              <a:t>longer advertising interval </a:t>
            </a:r>
            <a:r>
              <a:rPr lang="ko-KR" altLang="en-US"/>
              <a:t>로 </a:t>
            </a:r>
            <a:r>
              <a:rPr lang="en-US" altLang="ko-KR"/>
              <a:t>short scan interval </a:t>
            </a:r>
            <a:r>
              <a:rPr lang="ko-KR" altLang="en-US"/>
              <a:t>로 설정하여 광고 패킷을 수신할 가능성을 높임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35" y="3055203"/>
            <a:ext cx="8152503" cy="36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424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Scan request and response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776" y="793755"/>
            <a:ext cx="11324319" cy="2516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Peripheral </a:t>
            </a:r>
            <a:r>
              <a:rPr lang="ko-KR" altLang="en-US"/>
              <a:t>이 광고할 때 </a:t>
            </a:r>
            <a:r>
              <a:rPr lang="en-US" altLang="ko-KR"/>
              <a:t>Central</a:t>
            </a:r>
            <a:r>
              <a:rPr lang="ko-KR" altLang="en-US"/>
              <a:t>은 주변 장치에 검색 요청을 보내 광고 패킷에 포함되지 않은 추가 정보를</a:t>
            </a:r>
            <a:br>
              <a:rPr lang="en-US" altLang="ko-KR"/>
            </a:br>
            <a:r>
              <a:rPr lang="ko-KR" altLang="en-US"/>
              <a:t>요청할 수 있도록 선택할 수도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스캔 요청이 수락되면 주변기기는 </a:t>
            </a:r>
            <a:r>
              <a:rPr lang="en-US" altLang="ko-KR"/>
              <a:t>3</a:t>
            </a:r>
            <a:r>
              <a:rPr lang="ko-KR" altLang="en-US"/>
              <a:t>개의 기본 광고 채널을 통해 전송되는 스캔 응답으로 응답한다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Scan request : </a:t>
            </a:r>
            <a:r>
              <a:rPr lang="ko-KR" altLang="en-US"/>
              <a:t>광고 패킷에 없는 추가 정보를 요청하기 위해 중앙 장치에서 주변 장치로 보내는 메시지</a:t>
            </a: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Scan response : </a:t>
            </a:r>
            <a:r>
              <a:rPr lang="ko-KR" altLang="en-US"/>
              <a:t>추가 사용자 데이터가 포함된 스캔 요청에 대한 응답으로 전송되는 메시지</a:t>
            </a: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이것은 중앙 장치와 먼저 연결을 설정하지 않고도 주변 장치가 추가 데이터를 보낼 수 있는 방법이다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주변기기는 제공할 추가 정보가 더 이상 없는 경우 빈 스캔 응답을 다시 보내도록 선택할 수도 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50" y="3411978"/>
            <a:ext cx="6351667" cy="34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4525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Advertising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776" y="793755"/>
            <a:ext cx="10211450" cy="3864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Peripheral</a:t>
            </a:r>
            <a:r>
              <a:rPr lang="ko-KR" altLang="en-US"/>
              <a:t>이 광고할 수 있는 다양한 방법이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단어 정의</a:t>
            </a:r>
            <a:br>
              <a:rPr lang="en-US" altLang="ko-KR"/>
            </a:br>
            <a:r>
              <a:rPr lang="en-US" altLang="ko-KR"/>
              <a:t>1. Connectable vs. Non-connectable : </a:t>
            </a:r>
            <a:r>
              <a:rPr lang="ko-KR" altLang="en-US"/>
              <a:t>중앙 장치를 주변 장치에 연결할 수 있는지 여부를 결정</a:t>
            </a:r>
            <a:br>
              <a:rPr lang="en-US" altLang="ko-KR"/>
            </a:br>
            <a:r>
              <a:rPr lang="en-US" altLang="ko-KR"/>
              <a:t>2. Scannable vs. Non-scannable : </a:t>
            </a:r>
            <a:r>
              <a:rPr lang="ko-KR" altLang="en-US"/>
              <a:t>주변 장치가 스캐너의 스캔 요청을 수락할 것인지 결정</a:t>
            </a:r>
            <a:br>
              <a:rPr lang="en-US" altLang="ko-KR"/>
            </a:br>
            <a:r>
              <a:rPr lang="en-US" altLang="ko-KR"/>
              <a:t>3. Directed vs. Undirected : </a:t>
            </a:r>
            <a:r>
              <a:rPr lang="ko-KR" altLang="en-US"/>
              <a:t>광고 패킷이 특정 스캐너를 대상으로 하는지 여부를 결정</a:t>
            </a: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사용되는 광고 유형은 광고 패킷에 설정된다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이번 실습에서는 광고 유형을 설정하는 방법을 살펴보자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06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Scannable and connectable(ADV_IND)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776" y="793755"/>
            <a:ext cx="5862502" cy="320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가장 흔히 볼 수 있는 광고 유형이다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주변 장치가 이러한 유형의 광고를 사용하는 경우 </a:t>
            </a:r>
            <a:br>
              <a:rPr lang="en-US" altLang="ko-KR"/>
            </a:br>
            <a:r>
              <a:rPr lang="ko-KR" altLang="en-US"/>
              <a:t>이는 해당 장치가 검색 가능하고 </a:t>
            </a:r>
            <a:br>
              <a:rPr lang="en-US" altLang="ko-KR"/>
            </a:br>
            <a:r>
              <a:rPr lang="ko-KR" altLang="en-US"/>
              <a:t>연결 가능하다는 의미이다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이것은 주변 장치가 자신의 존재를 알리고</a:t>
            </a:r>
            <a:br>
              <a:rPr lang="en-US" altLang="ko-KR"/>
            </a:br>
            <a:r>
              <a:rPr lang="ko-KR" altLang="en-US"/>
              <a:t>중앙 장치가 스캔 요청을 보낼 수 있도록 허용하고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스캔 응답으로 응답한 후 연결을 설정함을 의미한다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9532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Directed connectable(ADV_DIRECT_IND)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776" y="793755"/>
            <a:ext cx="10491334" cy="213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유형의 광고는 </a:t>
            </a:r>
            <a:r>
              <a:rPr lang="en-US" altLang="ko-KR"/>
              <a:t>Advertiser</a:t>
            </a:r>
            <a:r>
              <a:rPr lang="ko-KR" altLang="en-US"/>
              <a:t>가 스캔 요청을 수락하지 않는 직접 광고에 사용된다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방향이 지정되어 있고 연결이 가능하지만 스캔할 수는 없다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Advertiser</a:t>
            </a:r>
            <a:r>
              <a:rPr lang="ko-KR" altLang="en-US"/>
              <a:t>가 이미 스캐너를 알고 있고 신속하게 다시 연결하기를 원하는 경우에 사용할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시나리오의 좋은 예는 </a:t>
            </a:r>
            <a:r>
              <a:rPr lang="en-US" altLang="ko-KR"/>
              <a:t>PC</a:t>
            </a:r>
            <a:r>
              <a:rPr lang="ko-KR" altLang="en-US"/>
              <a:t>와의 연결이 끊어지고 다시 연결하려는 </a:t>
            </a:r>
            <a:r>
              <a:rPr lang="en-US" altLang="ko-KR"/>
              <a:t>Bluetooth </a:t>
            </a:r>
            <a:r>
              <a:rPr lang="ko-KR" altLang="en-US"/>
              <a:t>마우스이다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경우 스캔 요청을 수락할 필요가 없으며 직접 </a:t>
            </a:r>
            <a:r>
              <a:rPr lang="en-US" altLang="ko-KR"/>
              <a:t>advertisement</a:t>
            </a:r>
            <a:r>
              <a:rPr lang="ko-KR" altLang="en-US"/>
              <a:t> </a:t>
            </a:r>
            <a:r>
              <a:rPr lang="en-US" altLang="ko-KR"/>
              <a:t>packet</a:t>
            </a:r>
            <a:r>
              <a:rPr lang="ko-KR" altLang="en-US"/>
              <a:t>을 전송하여 </a:t>
            </a:r>
            <a:br>
              <a:rPr lang="en-US" altLang="ko-KR"/>
            </a:br>
            <a:r>
              <a:rPr lang="ko-KR" altLang="en-US"/>
              <a:t>연결 프로세스를 단축하는 것이 더 빠르다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0618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Non-connectable and scannable(ADV_SCAN_IND)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776" y="793755"/>
            <a:ext cx="841929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이러한 유형의 광고를 사용하는 광고주는</a:t>
            </a:r>
            <a:br>
              <a:rPr lang="en-US" altLang="ko-KR"/>
            </a:br>
            <a:r>
              <a:rPr lang="ko-KR" altLang="en-US"/>
              <a:t>검색 요청만 수락할 뿐 연결 설정은 허용하지 않는다</a:t>
            </a:r>
            <a:r>
              <a:rPr lang="en-US" altLang="ko-KR"/>
              <a:t>. (</a:t>
            </a:r>
            <a:r>
              <a:rPr lang="ko-KR" altLang="en-US"/>
              <a:t>따라서 연결할 수 없음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960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Non-connectable and Non-scannable(ADV_NONCONN_IND)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776" y="793755"/>
            <a:ext cx="7492757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이러한 유형의 광고는 검색 요청이나 연결 설정을 허용하지 않는다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이러한 유형의 광고에 대한 일반적인 사용 사례는 비콘이다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비콘에서는 장치가 데이터 수신을 허용하지 않기 때문에 </a:t>
            </a:r>
            <a:br>
              <a:rPr lang="en-US" altLang="ko-KR"/>
            </a:br>
            <a:r>
              <a:rPr lang="ko-KR" altLang="en-US"/>
              <a:t>라디오를 수신기 모드로 전환할 필요가 없으며 </a:t>
            </a:r>
            <a:br>
              <a:rPr lang="en-US" altLang="ko-KR"/>
            </a:br>
            <a:r>
              <a:rPr lang="ko-KR" altLang="en-US"/>
              <a:t>결과적으로 배터리 소모가 줄어든다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5013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Advertising type </a:t>
            </a:r>
            <a:r>
              <a:rPr lang="ko-KR" altLang="en-US" sz="2000" b="1">
                <a:solidFill>
                  <a:schemeClr val="tx1"/>
                </a:solidFill>
              </a:rPr>
              <a:t>비교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20200" y="910498"/>
          <a:ext cx="9796008" cy="35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981">
                  <a:extLst>
                    <a:ext uri="{9D8B030D-6E8A-4147-A177-3AD203B41FA5}">
                      <a16:colId xmlns:a16="http://schemas.microsoft.com/office/drawing/2014/main" val="3037993850"/>
                    </a:ext>
                  </a:extLst>
                </a:gridCol>
                <a:gridCol w="2282023">
                  <a:extLst>
                    <a:ext uri="{9D8B030D-6E8A-4147-A177-3AD203B41FA5}">
                      <a16:colId xmlns:a16="http://schemas.microsoft.com/office/drawing/2014/main" val="3377030531"/>
                    </a:ext>
                  </a:extLst>
                </a:gridCol>
                <a:gridCol w="2449002">
                  <a:extLst>
                    <a:ext uri="{9D8B030D-6E8A-4147-A177-3AD203B41FA5}">
                      <a16:colId xmlns:a16="http://schemas.microsoft.com/office/drawing/2014/main" val="435048165"/>
                    </a:ext>
                  </a:extLst>
                </a:gridCol>
                <a:gridCol w="2449002">
                  <a:extLst>
                    <a:ext uri="{9D8B030D-6E8A-4147-A177-3AD203B41FA5}">
                      <a16:colId xmlns:a16="http://schemas.microsoft.com/office/drawing/2014/main" val="3039240424"/>
                    </a:ext>
                  </a:extLst>
                </a:gridCol>
              </a:tblGrid>
              <a:tr h="716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Type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Connectable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Scannable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Directed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29496"/>
                  </a:ext>
                </a:extLst>
              </a:tr>
              <a:tr h="716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ADV_IND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O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O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175850"/>
                  </a:ext>
                </a:extLst>
              </a:tr>
              <a:tr h="716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ADV_DIRECT_IND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O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O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504378"/>
                  </a:ext>
                </a:extLst>
              </a:tr>
              <a:tr h="716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ADV_SCAN_IND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O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677606"/>
                  </a:ext>
                </a:extLst>
              </a:tr>
              <a:tr h="716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ADV_NONCONN_IND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48424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5486" y="4589806"/>
            <a:ext cx="1148102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광고 유형에는 연결 가능 또는 연결 불가능</a:t>
            </a:r>
            <a:r>
              <a:rPr lang="en-US" altLang="ko-KR"/>
              <a:t>, </a:t>
            </a:r>
            <a:r>
              <a:rPr lang="ko-KR" altLang="en-US"/>
              <a:t>스캔 가능 또는 스캔 불가능</a:t>
            </a:r>
            <a:r>
              <a:rPr lang="en-US" altLang="ko-KR"/>
              <a:t>, </a:t>
            </a:r>
            <a:r>
              <a:rPr lang="ko-KR" altLang="en-US"/>
              <a:t>방향성 또는 방향성 없음이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07807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Bluetooth address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168" y="765228"/>
            <a:ext cx="111331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모든 </a:t>
            </a:r>
            <a:r>
              <a:rPr lang="en-US" altLang="ko-KR"/>
              <a:t>Bluetooth LE </a:t>
            </a:r>
            <a:r>
              <a:rPr lang="ko-KR" altLang="en-US"/>
              <a:t>장치는 고유한 </a:t>
            </a:r>
            <a:r>
              <a:rPr lang="en-US" altLang="ko-KR"/>
              <a:t>48</a:t>
            </a:r>
            <a:r>
              <a:rPr lang="ko-KR" altLang="en-US"/>
              <a:t>비트 주소로 식별된다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BLE </a:t>
            </a:r>
            <a:r>
              <a:rPr lang="ko-KR" altLang="en-US"/>
              <a:t>주소는 </a:t>
            </a:r>
            <a:r>
              <a:rPr lang="en-US" altLang="ko-KR"/>
              <a:t>Public </a:t>
            </a:r>
            <a:r>
              <a:rPr lang="ko-KR" altLang="en-US"/>
              <a:t>혹은 </a:t>
            </a:r>
            <a:r>
              <a:rPr lang="en-US" altLang="ko-KR"/>
              <a:t>Random </a:t>
            </a:r>
            <a:r>
              <a:rPr lang="ko-KR" altLang="en-US"/>
              <a:t>주소로 분류된다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Random </a:t>
            </a:r>
            <a:r>
              <a:rPr lang="ko-KR" altLang="en-US"/>
              <a:t>주소는 변경 여부에 따라 고정 주소와 개인 주소로 분류될 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개인 주소는 확인 가능하거나 확인 불가능할 수도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모든 </a:t>
            </a:r>
            <a:r>
              <a:rPr lang="en-US" altLang="ko-KR"/>
              <a:t>BLE </a:t>
            </a:r>
            <a:r>
              <a:rPr lang="ko-KR" altLang="en-US"/>
              <a:t>장치에는 공개 주소 또는 임의 고정 주소가 있어야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선택적으로 개인 정보 보호를 위해 추가되는 확인 가능하거나 확인 불가능한 개인 주소를 가질수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장치에 할당된 공용 주소는 </a:t>
            </a:r>
            <a:r>
              <a:rPr lang="en-US" altLang="ko-KR"/>
              <a:t>MAC </a:t>
            </a:r>
            <a:r>
              <a:rPr lang="ko-KR" altLang="en-US"/>
              <a:t>주소와 동일한 </a:t>
            </a:r>
            <a:r>
              <a:rPr lang="en-US" altLang="ko-KR"/>
              <a:t>IEEE </a:t>
            </a:r>
            <a:r>
              <a:rPr lang="ko-KR" altLang="en-US"/>
              <a:t>주소 </a:t>
            </a:r>
            <a:r>
              <a:rPr lang="en-US" altLang="ko-KR"/>
              <a:t>Pool </a:t>
            </a:r>
            <a:r>
              <a:rPr lang="ko-KR" altLang="en-US"/>
              <a:t>에서 가져오므로 </a:t>
            </a:r>
            <a:br>
              <a:rPr lang="en-US" altLang="ko-KR"/>
            </a:br>
            <a:r>
              <a:rPr lang="ko-KR" altLang="en-US"/>
              <a:t>일반적으로 </a:t>
            </a:r>
            <a:r>
              <a:rPr lang="en-US" altLang="ko-KR"/>
              <a:t>Bluetooth MAC </a:t>
            </a:r>
            <a:r>
              <a:rPr lang="ko-KR" altLang="en-US"/>
              <a:t>주소라고도 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80333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Bluetooth address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168" y="765228"/>
            <a:ext cx="111844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Pubic address</a:t>
            </a:r>
            <a:br>
              <a:rPr lang="en-US" altLang="ko-KR"/>
            </a:br>
            <a:r>
              <a:rPr lang="en-US" altLang="ko-KR"/>
              <a:t>- public </a:t>
            </a:r>
            <a:r>
              <a:rPr lang="ko-KR" altLang="en-US"/>
              <a:t>주소는 제조업체에서 장치에 프로그래밍된 고정 주소이다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IEEE </a:t>
            </a:r>
            <a:r>
              <a:rPr lang="ko-KR" altLang="en-US"/>
              <a:t>등록 기관에 등록해야 하며 해당 장치에 대해 전역적으로 고유하며 삭제할 수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이러한 유형의 주소를 얻기 위해서는 수수료가 부과된다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Random address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임의 주소는 </a:t>
            </a:r>
            <a:r>
              <a:rPr lang="en-US" altLang="ko-KR"/>
              <a:t>IEEE</a:t>
            </a:r>
            <a:r>
              <a:rPr lang="ko-KR" altLang="en-US"/>
              <a:t>에 등록할 필요가 없고 사용자가 수동으로 구성할 수 있으므로 일반적으로 사용된다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이는 장치 내에서 프로그래밍되거나 런타임 중에 생성된다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고정</a:t>
            </a:r>
            <a:r>
              <a:rPr lang="en-US" altLang="ko-KR"/>
              <a:t>(static)</a:t>
            </a:r>
            <a:r>
              <a:rPr lang="ko-KR" altLang="en-US"/>
              <a:t> 주소 또는 개인</a:t>
            </a:r>
            <a:r>
              <a:rPr lang="en-US" altLang="ko-KR"/>
              <a:t>(private)</a:t>
            </a:r>
            <a:r>
              <a:rPr lang="ko-KR" altLang="en-US"/>
              <a:t> 주소를 가질 수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8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22561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3600" b="1">
                <a:solidFill>
                  <a:schemeClr val="tx1"/>
                </a:solidFill>
              </a:rPr>
              <a:t>Exercise 1</a:t>
            </a:r>
          </a:p>
          <a:p>
            <a:pPr algn="ctr" fontAlgn="base"/>
            <a:r>
              <a:rPr lang="en-US" altLang="ko-KR" sz="4400">
                <a:solidFill>
                  <a:schemeClr val="tx1"/>
                </a:solidFill>
              </a:rPr>
              <a:t>Installing nRF Connect SDK and VS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E52B0-65B6-49D8-9740-02D814BDE6EC}"/>
              </a:ext>
            </a:extLst>
          </p:cNvPr>
          <p:cNvSpPr txBox="1"/>
          <p:nvPr/>
        </p:nvSpPr>
        <p:spPr>
          <a:xfrm>
            <a:off x="1512570" y="2690241"/>
            <a:ext cx="760657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/>
              <a:t>1. SDK</a:t>
            </a:r>
            <a:r>
              <a:rPr lang="ko-KR" altLang="en-US" sz="2000"/>
              <a:t>는 </a:t>
            </a:r>
            <a:r>
              <a:rPr lang="en-US" altLang="ko-KR" sz="2000"/>
              <a:t>3</a:t>
            </a:r>
            <a:r>
              <a:rPr lang="ko-KR" altLang="en-US" sz="2000"/>
              <a:t>가지 버전이 있다</a:t>
            </a:r>
            <a:r>
              <a:rPr lang="en-US" altLang="ko-KR" sz="2000"/>
              <a:t>. </a:t>
            </a:r>
            <a:br>
              <a:rPr lang="en-US" altLang="ko-KR" sz="2000"/>
            </a:br>
            <a:r>
              <a:rPr lang="en-US" altLang="ko-KR" sz="2000"/>
              <a:t>   </a:t>
            </a:r>
            <a:r>
              <a:rPr lang="ko-KR" altLang="en-US" sz="2000"/>
              <a:t>다운받은 버전을 확인하고</a:t>
            </a:r>
            <a:r>
              <a:rPr lang="en-US" altLang="ko-KR" sz="2000"/>
              <a:t>, </a:t>
            </a:r>
            <a:r>
              <a:rPr lang="ko-KR" altLang="en-US" sz="2000"/>
              <a:t>관련 소스 코드를 선택하여야 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ECA60F-6A8D-489B-ABF4-81D783C2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92" y="3710408"/>
            <a:ext cx="3877216" cy="5906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F9CAFB-5BBD-4D05-A190-A97C7F76A671}"/>
              </a:ext>
            </a:extLst>
          </p:cNvPr>
          <p:cNvSpPr/>
          <p:nvPr/>
        </p:nvSpPr>
        <p:spPr>
          <a:xfrm>
            <a:off x="5966189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Exercise 1 - Nordic Developer Academy (nordicsemi.com)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D18F6-E2C1-4C4C-8455-31AB3E5E8CC4}"/>
              </a:ext>
            </a:extLst>
          </p:cNvPr>
          <p:cNvSpPr txBox="1"/>
          <p:nvPr/>
        </p:nvSpPr>
        <p:spPr>
          <a:xfrm>
            <a:off x="1850316" y="4365048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00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가급적 최신 버전을 사용하는 것이 좋다</a:t>
            </a:r>
            <a:r>
              <a:rPr lang="en-US" altLang="ko-KR">
                <a:solidFill>
                  <a:srgbClr val="0000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>
              <a:solidFill>
                <a:srgbClr val="0000FF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6103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Bluetooth address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168" y="765228"/>
            <a:ext cx="11869147" cy="3901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Random static address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임의 고정 주소를 할당한 다음 장치의 </a:t>
            </a:r>
            <a:r>
              <a:rPr lang="en-US" altLang="ko-KR"/>
              <a:t>lifetime </a:t>
            </a:r>
            <a:r>
              <a:rPr lang="ko-KR" altLang="en-US"/>
              <a:t>동안 고정된다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부팅시 변경할 수 있지만 </a:t>
            </a:r>
            <a:r>
              <a:rPr lang="en-US" altLang="ko-KR"/>
              <a:t>Run-time </a:t>
            </a:r>
            <a:r>
              <a:rPr lang="ko-KR" altLang="en-US"/>
              <a:t>중에는 변경할 수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등록할 필요가 없으므로 저렴하게 사용할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모든 </a:t>
            </a:r>
            <a:r>
              <a:rPr lang="en-US" altLang="ko-KR"/>
              <a:t>BLE </a:t>
            </a:r>
            <a:r>
              <a:rPr lang="ko-KR" altLang="en-US"/>
              <a:t>장치는 </a:t>
            </a:r>
            <a:r>
              <a:rPr lang="en-US" altLang="ko-KR"/>
              <a:t>Public</a:t>
            </a:r>
            <a:r>
              <a:rPr lang="ko-KR" altLang="en-US"/>
              <a:t> 주소 혹은 임의 고정 주소를 사용해야 하며 후자가 훨씬 더 일반적이다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Random private address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장치가 개인정보를 보호하려는 경우 공개 또는 임의 고정 주소 외에 개인 주소를 사용할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이는 주기적으로 변경되는 주소로</a:t>
            </a:r>
            <a:r>
              <a:rPr lang="en-US" altLang="ko-KR"/>
              <a:t>, </a:t>
            </a:r>
            <a:r>
              <a:rPr lang="ko-KR" altLang="en-US"/>
              <a:t>기기의 신원을 숨기고 추적을 방지하는데 사용된다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주소는 확인 가능하거나 확인 불가능할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(Resolvable random private address, Non-resolvable random private address)</a:t>
            </a:r>
            <a:br>
              <a:rPr lang="en-US" altLang="ko-KR"/>
            </a:br>
            <a:r>
              <a:rPr lang="en-US" altLang="ko-KR"/>
              <a:t>- Non-resolvable random private address : </a:t>
            </a:r>
            <a:r>
              <a:rPr lang="ko-KR" altLang="en-US"/>
              <a:t>추적을 피하기 위한 용도로 사용하며</a:t>
            </a:r>
            <a:r>
              <a:rPr lang="en-US" altLang="ko-KR"/>
              <a:t>, </a:t>
            </a:r>
            <a:r>
              <a:rPr lang="ko-KR" altLang="en-US"/>
              <a:t>일반적으로 사용하지 않는다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34186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tx1"/>
                </a:solidFill>
              </a:rPr>
              <a:t>Advertisement packet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168" y="765228"/>
            <a:ext cx="1120813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Advertisement packet</a:t>
            </a:r>
            <a:r>
              <a:rPr lang="ko-KR" altLang="en-US"/>
              <a:t>가 어떻게 구성되는지 살펴보자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주요 요소는 </a:t>
            </a:r>
            <a:r>
              <a:rPr lang="en-US" altLang="ko-KR"/>
              <a:t>PDU(Protocol Data Unit)</a:t>
            </a:r>
            <a:r>
              <a:rPr lang="ko-KR" altLang="en-US"/>
              <a:t>이며 </a:t>
            </a:r>
            <a:r>
              <a:rPr lang="en-US" altLang="ko-KR"/>
              <a:t>BLE </a:t>
            </a:r>
            <a:r>
              <a:rPr lang="ko-KR" altLang="en-US"/>
              <a:t>패킷이 광고 또는 데이터 전송에 사용되는지 여부에 따라</a:t>
            </a:r>
            <a:br>
              <a:rPr lang="en-US" altLang="ko-KR"/>
            </a:br>
            <a:r>
              <a:rPr lang="en-US" altLang="ko-KR"/>
              <a:t>advertising PDU </a:t>
            </a:r>
            <a:r>
              <a:rPr lang="ko-KR" altLang="en-US"/>
              <a:t>또는 </a:t>
            </a:r>
            <a:r>
              <a:rPr lang="en-US" altLang="ko-KR"/>
              <a:t>data PDU</a:t>
            </a:r>
            <a:r>
              <a:rPr lang="ko-KR" altLang="en-US"/>
              <a:t>로 구성된다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92" y="2067646"/>
            <a:ext cx="9953151" cy="414613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76200" y="6385121"/>
            <a:ext cx="8172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Advertisement packet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7279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Advertisement packet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168" y="765228"/>
            <a:ext cx="821013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advertising PDU</a:t>
            </a:r>
            <a:r>
              <a:rPr lang="ko-KR" altLang="en-US"/>
              <a:t>는 </a:t>
            </a:r>
            <a:r>
              <a:rPr lang="en-US" altLang="ko-KR"/>
              <a:t>header </a:t>
            </a:r>
            <a:r>
              <a:rPr lang="ko-KR" altLang="en-US"/>
              <a:t>와 </a:t>
            </a:r>
            <a:r>
              <a:rPr lang="en-US" altLang="ko-KR"/>
              <a:t>payload</a:t>
            </a:r>
            <a:r>
              <a:rPr lang="ko-KR" altLang="en-US"/>
              <a:t>로 구성되며 </a:t>
            </a:r>
            <a:r>
              <a:rPr lang="en-US" altLang="ko-KR"/>
              <a:t>header </a:t>
            </a:r>
            <a:r>
              <a:rPr lang="ko-KR" altLang="en-US"/>
              <a:t>는 아래와 같다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56" y="1263831"/>
            <a:ext cx="6773737" cy="258460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10062" y="4002319"/>
            <a:ext cx="9976988" cy="20132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PDU Type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: Determines the advertisement type that we discussed in </a:t>
            </a:r>
            <a:r>
              <a:rPr kumimoji="0" lang="ko-KR" altLang="ko-KR" sz="1600" b="0" i="0" u="sng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  <a:hlinkClick r:id="rId3"/>
              </a:rPr>
              <a:t>Advertising types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, such as ADV_IND.</a:t>
            </a:r>
          </a:p>
          <a:p>
            <a:pPr marL="0" marR="0" lvl="0" indent="0" algn="l" defTabSz="914400" rtl="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RFU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: Reserved for future use.</a:t>
            </a:r>
          </a:p>
          <a:p>
            <a:pPr marL="0" marR="0" lvl="0" indent="0" algn="l" defTabSz="914400" rtl="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ChSel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: Set to 1 if LE Channel Selection Algorithm #2 is supported.</a:t>
            </a:r>
          </a:p>
          <a:p>
            <a:pPr marL="0" marR="0" lvl="0" indent="0" algn="l" defTabSz="914400" rtl="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TxAdd 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(Tx Address): 0 or 1, depending on the transmitter address is public or random.</a:t>
            </a:r>
          </a:p>
          <a:p>
            <a:pPr marL="0" marR="0" lvl="0" indent="0" algn="l" defTabSz="914400" rtl="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RxAdd 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(Rx Address): 0 or 1, depending on the receiver address is public or random.</a:t>
            </a:r>
          </a:p>
          <a:p>
            <a:pPr marL="0" marR="0" lvl="0" indent="0" algn="l" defTabSz="914400" rtl="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Length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4B4F58"/>
                </a:solidFill>
                <a:effectLst/>
                <a:latin typeface="+mn-ea"/>
              </a:rPr>
              <a:t>: The length of the payload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28329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Advertisement packet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168" y="765228"/>
            <a:ext cx="10592195" cy="748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advertising PDU</a:t>
            </a:r>
            <a:r>
              <a:rPr lang="ko-KR" altLang="en-US"/>
              <a:t>의 </a:t>
            </a:r>
            <a:r>
              <a:rPr lang="en-US" altLang="ko-KR"/>
              <a:t>payload</a:t>
            </a:r>
            <a:r>
              <a:rPr lang="ko-KR" altLang="en-US"/>
              <a:t>는 두 섹션으로 나누어지며</a:t>
            </a:r>
            <a:r>
              <a:rPr lang="en-US" altLang="ko-KR"/>
              <a:t>, </a:t>
            </a:r>
            <a:r>
              <a:rPr lang="ko-KR" altLang="en-US"/>
              <a:t>처음 </a:t>
            </a:r>
            <a:r>
              <a:rPr lang="en-US" altLang="ko-KR"/>
              <a:t>6</a:t>
            </a:r>
            <a:r>
              <a:rPr lang="ko-KR" altLang="en-US"/>
              <a:t>바이트는 광고주의 주소</a:t>
            </a:r>
            <a:r>
              <a:rPr lang="en-US" altLang="ko-KR"/>
              <a:t>(AdvA)</a:t>
            </a:r>
            <a:r>
              <a:rPr lang="ko-KR" altLang="en-US"/>
              <a:t>이고 </a:t>
            </a:r>
            <a:br>
              <a:rPr lang="en-US" altLang="ko-KR"/>
            </a:br>
            <a:r>
              <a:rPr lang="ko-KR" altLang="en-US"/>
              <a:t>나머지는 실제 광고 데이터</a:t>
            </a:r>
            <a:r>
              <a:rPr lang="en-US" altLang="ko-KR"/>
              <a:t>(AdvData)</a:t>
            </a:r>
            <a:r>
              <a:rPr lang="ko-KR" altLang="en-US"/>
              <a:t>를 나타낸다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1617207"/>
            <a:ext cx="5639289" cy="318543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09600" y="51918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4B4F58"/>
                </a:solidFill>
                <a:latin typeface="+mn-ea"/>
              </a:rPr>
              <a:t>AdvA</a:t>
            </a:r>
            <a:r>
              <a:rPr lang="en-US" altLang="ko-KR">
                <a:solidFill>
                  <a:srgbClr val="4B4F58"/>
                </a:solidFill>
                <a:latin typeface="+mn-ea"/>
              </a:rPr>
              <a:t>: Bluetooth address of the advertising device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4B4F58"/>
                </a:solidFill>
                <a:latin typeface="+mn-ea"/>
              </a:rPr>
              <a:t>AdvData:</a:t>
            </a:r>
            <a:r>
              <a:rPr lang="en-US" altLang="ko-KR">
                <a:solidFill>
                  <a:srgbClr val="4B4F58"/>
                </a:solidFill>
                <a:latin typeface="+mn-ea"/>
              </a:rPr>
              <a:t> Advertisement data packet</a:t>
            </a:r>
            <a:endParaRPr lang="en-US" altLang="ko-KR" b="0" i="0">
              <a:solidFill>
                <a:srgbClr val="4B4F58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491734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Advertisement packet . Advertisement data section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9890" y="884956"/>
            <a:ext cx="6860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Advertisement data packe</a:t>
            </a:r>
            <a:r>
              <a:rPr lang="ko-KR" altLang="en-US"/>
              <a:t>은 광고 데이터 구조</a:t>
            </a:r>
            <a:r>
              <a:rPr lang="en-US" altLang="ko-KR"/>
              <a:t>(AD structures)</a:t>
            </a:r>
            <a:br>
              <a:rPr lang="en-US" altLang="ko-KR"/>
            </a:br>
            <a:r>
              <a:rPr lang="ko-KR" altLang="en-US"/>
              <a:t>라는 여러 구조로 구성되어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각각의 </a:t>
            </a:r>
            <a:r>
              <a:rPr lang="en-US" altLang="ko-KR"/>
              <a:t>AD </a:t>
            </a:r>
            <a:r>
              <a:rPr lang="ko-KR" altLang="en-US"/>
              <a:t>구조에는 길이 필드</a:t>
            </a:r>
            <a:r>
              <a:rPr lang="en-US" altLang="ko-KR"/>
              <a:t>, </a:t>
            </a:r>
            <a:r>
              <a:rPr lang="ko-KR" altLang="en-US"/>
              <a:t>유형 지정 필드</a:t>
            </a:r>
            <a:r>
              <a:rPr lang="en-US" altLang="ko-KR"/>
              <a:t>(AD Type), </a:t>
            </a:r>
            <a:br>
              <a:rPr lang="en-US" altLang="ko-KR"/>
            </a:br>
            <a:r>
              <a:rPr lang="ko-KR" altLang="en-US"/>
              <a:t>실제 데이터 필드</a:t>
            </a:r>
            <a:r>
              <a:rPr lang="en-US" altLang="ko-KR"/>
              <a:t>(AD Data)</a:t>
            </a:r>
            <a:r>
              <a:rPr lang="ko-KR" altLang="en-US"/>
              <a:t>가 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1" y="884956"/>
            <a:ext cx="5137978" cy="534616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698527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 </a:t>
            </a:r>
            <a:r>
              <a:rPr lang="ko-KR" altLang="en-US" sz="2000" b="1">
                <a:solidFill>
                  <a:schemeClr val="tx1"/>
                </a:solidFill>
              </a:rPr>
              <a:t>사용되는 용어들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012" y="809541"/>
            <a:ext cx="11680333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Complete local name(BT_DATA_NAME_COMPLETE) </a:t>
            </a:r>
            <a:br>
              <a:rPr lang="en-US" altLang="ko-KR"/>
            </a:br>
            <a:r>
              <a:rPr lang="ko-KR" altLang="en-US"/>
              <a:t>사용자가 스마트폰을 통해 검색할 때 표시되는 장치 이름</a:t>
            </a:r>
            <a:endParaRPr lang="en-US" altLang="ko-KR"/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Shortened local name(BT_DATA_NAME_SHORTENED)</a:t>
            </a:r>
            <a:br>
              <a:rPr lang="en-US" altLang="ko-KR"/>
            </a:br>
            <a:r>
              <a:rPr lang="ko-KR" altLang="en-US"/>
              <a:t>전체 로컬 이름의 짧은 버전</a:t>
            </a:r>
            <a:endParaRPr lang="en-US" altLang="ko-KR"/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Uniform Resource Identifier(BT_DATA_URI)</a:t>
            </a:r>
            <a:br>
              <a:rPr lang="en-US" altLang="ko-KR"/>
            </a:br>
            <a:r>
              <a:rPr lang="ko-KR" altLang="en-US"/>
              <a:t>웹주소인 </a:t>
            </a:r>
            <a:r>
              <a:rPr lang="en-US" altLang="ko-KR"/>
              <a:t>URL</a:t>
            </a:r>
            <a:r>
              <a:rPr lang="ko-KR" altLang="en-US"/>
              <a:t>과 같은 </a:t>
            </a:r>
            <a:r>
              <a:rPr lang="en-US" altLang="ko-KR"/>
              <a:t>URL</a:t>
            </a:r>
            <a:r>
              <a:rPr lang="ko-KR" altLang="en-US"/>
              <a:t>을 광고하는데 사용</a:t>
            </a:r>
            <a:endParaRPr lang="en-US" altLang="ko-KR"/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Service UUID </a:t>
            </a:r>
            <a:r>
              <a:rPr lang="en-US" altLang="ko-KR"/>
              <a:t>: </a:t>
            </a:r>
            <a:r>
              <a:rPr lang="ko-KR" altLang="en-US"/>
              <a:t>서비스 범용 고유 식별자</a:t>
            </a:r>
            <a:r>
              <a:rPr lang="en-US" altLang="ko-KR"/>
              <a:t>(UUID:Universally Unique Identifier)</a:t>
            </a:r>
            <a:r>
              <a:rPr lang="ko-KR" altLang="en-US"/>
              <a:t>는 특정 서비스에 대해 사용하는 고유 번호이며</a:t>
            </a:r>
            <a:r>
              <a:rPr lang="en-US" altLang="ko-KR"/>
              <a:t>, </a:t>
            </a:r>
            <a:r>
              <a:rPr lang="ko-KR" altLang="en-US"/>
              <a:t>스캐너가 연결하기에 장치를 식별하는 데 도움이 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Manufacturer Specific Data(BT_DATA_MANUFACTURER_DATA)</a:t>
            </a:r>
            <a:br>
              <a:rPr lang="en-US" altLang="ko-KR"/>
            </a:br>
            <a:r>
              <a:rPr lang="en-US" altLang="ko-KR"/>
              <a:t>iBeacon</a:t>
            </a:r>
            <a:r>
              <a:rPr lang="ko-KR" altLang="en-US"/>
              <a:t>의 경우처럼 기업이 자체적으로 맞춤 광고 데이터를 정의할 수 있도록 하는 사용자 광고 데이터</a:t>
            </a: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Flags</a:t>
            </a:r>
            <a:r>
              <a:rPr lang="en-US" altLang="ko-KR"/>
              <a:t> : </a:t>
            </a:r>
            <a:r>
              <a:rPr lang="ko-KR" altLang="en-US"/>
              <a:t>해당 장치의 특정 속성이나 작동 모드를 표시할 수 있는 </a:t>
            </a:r>
            <a:r>
              <a:rPr lang="en-US" altLang="ko-KR"/>
              <a:t>1</a:t>
            </a:r>
            <a:r>
              <a:rPr lang="ko-KR" altLang="en-US"/>
              <a:t>비트 변수</a:t>
            </a: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5485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Example of an advertising data structure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43" y="1047504"/>
            <a:ext cx="7407726" cy="145059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3031" y="3294423"/>
            <a:ext cx="1168033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Flasgs </a:t>
            </a:r>
            <a:br>
              <a:rPr lang="en-US" altLang="ko-KR"/>
            </a:br>
            <a:r>
              <a:rPr lang="en-US" altLang="ko-KR"/>
              <a:t>1</a:t>
            </a:r>
            <a:r>
              <a:rPr lang="ko-KR" altLang="en-US"/>
              <a:t>바이트로 캡슐화된 </a:t>
            </a:r>
            <a:r>
              <a:rPr lang="en-US" altLang="ko-KR"/>
              <a:t>1</a:t>
            </a:r>
            <a:r>
              <a:rPr lang="ko-KR" altLang="en-US"/>
              <a:t>비트 플래그로</a:t>
            </a:r>
            <a:r>
              <a:rPr lang="en-US" altLang="ko-KR"/>
              <a:t>, </a:t>
            </a:r>
            <a:r>
              <a:rPr lang="ko-KR" altLang="en-US"/>
              <a:t>최대 </a:t>
            </a:r>
            <a:r>
              <a:rPr lang="en-US" altLang="ko-KR"/>
              <a:t>8</a:t>
            </a:r>
            <a:r>
              <a:rPr lang="ko-KR" altLang="en-US"/>
              <a:t>개의 플래그를 설정할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 b="1">
                <a:solidFill>
                  <a:srgbClr val="000099"/>
                </a:solidFill>
              </a:rPr>
              <a:t>- BT_LE_AD_LIMITED </a:t>
            </a:r>
            <a:r>
              <a:rPr lang="en-US" altLang="ko-KR"/>
              <a:t>: </a:t>
            </a:r>
            <a:r>
              <a:rPr lang="ko-KR" altLang="en-US"/>
              <a:t>광고 시간이 초과되기 전 특정 시간 동안만 장치를 사용할 수 있음을 중앙에 표시하기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위해 연결 가능한 광고와 함께 사용되는 </a:t>
            </a:r>
            <a:r>
              <a:rPr lang="en-US" altLang="ko-KR"/>
              <a:t>LE </a:t>
            </a:r>
            <a:r>
              <a:rPr lang="ko-KR" altLang="en-US"/>
              <a:t>제한 검색 가능 모드를 설정</a:t>
            </a:r>
            <a:br>
              <a:rPr lang="en-US" altLang="ko-KR"/>
            </a:br>
            <a:r>
              <a:rPr lang="en-US" altLang="ko-KR" b="1">
                <a:solidFill>
                  <a:srgbClr val="000099"/>
                </a:solidFill>
              </a:rPr>
              <a:t>- BT_LE_AD_GENERAL </a:t>
            </a:r>
            <a:r>
              <a:rPr lang="en-US" altLang="ko-KR"/>
              <a:t>: </a:t>
            </a:r>
            <a:r>
              <a:rPr lang="ko-KR" altLang="en-US"/>
              <a:t>연결 가능한 광고에 사용되는 </a:t>
            </a:r>
            <a:r>
              <a:rPr lang="en-US" altLang="ko-KR"/>
              <a:t>LE </a:t>
            </a:r>
            <a:r>
              <a:rPr lang="ko-KR" altLang="en-US"/>
              <a:t>일반 검색 가능 모드를 설정하여 오랜 기간 동안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광고가 가능함을 나타낸다</a:t>
            </a:r>
            <a:r>
              <a:rPr lang="en-US" altLang="ko-KR"/>
              <a:t>. (timeout = 0)</a:t>
            </a:r>
            <a:br>
              <a:rPr lang="en-US" altLang="ko-KR"/>
            </a:br>
            <a:r>
              <a:rPr lang="en-US" altLang="ko-KR" b="1">
                <a:solidFill>
                  <a:srgbClr val="000099"/>
                </a:solidFill>
              </a:rPr>
              <a:t>- BT_LE_AD_NO_BREDR </a:t>
            </a:r>
            <a:r>
              <a:rPr lang="en-US" altLang="ko-KR"/>
              <a:t>: </a:t>
            </a:r>
            <a:r>
              <a:rPr lang="ko-KR" altLang="en-US"/>
              <a:t>클래식 </a:t>
            </a:r>
            <a:r>
              <a:rPr lang="en-US" altLang="ko-KR"/>
              <a:t>Bluetooth(BR/EDR)</a:t>
            </a:r>
            <a:r>
              <a:rPr lang="ko-KR" altLang="en-US"/>
              <a:t>가 지원되지 않음을 나타낸다</a:t>
            </a:r>
            <a:r>
              <a:rPr lang="en-US" altLang="ko-KR"/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8B1126-A59A-400B-A9ED-152D6AC767B2}"/>
              </a:ext>
            </a:extLst>
          </p:cNvPr>
          <p:cNvSpPr/>
          <p:nvPr/>
        </p:nvSpPr>
        <p:spPr>
          <a:xfrm>
            <a:off x="1661034" y="2582386"/>
            <a:ext cx="3975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Example of an advertising data structure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4271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4801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 algn="ctr">
              <a:buFont typeface="Wingdings" panose="05000000000000000000" pitchFamily="2" charset="2"/>
              <a:buChar char="§"/>
            </a:pPr>
            <a:r>
              <a:rPr lang="en-US" altLang="ko-KR" sz="3200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815" y="2059720"/>
            <a:ext cx="11680333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Bluetooth LE </a:t>
            </a:r>
            <a:r>
              <a:rPr lang="ko-KR" altLang="en-US"/>
              <a:t>스택을 활성화하는 방법과 이와 관련된 기본 구성을 알아보자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 불가능한 광고를 브로드캐스트하도록 하드웨어를 구성하여</a:t>
            </a:r>
            <a:br>
              <a:rPr lang="en-US" altLang="ko-KR"/>
            </a:br>
            <a:r>
              <a:rPr lang="ko-KR" altLang="en-US"/>
              <a:t>장치가 비콘 역할을 하여 인접한 스캐닝 장치가 데이터를 볼 수 있도록 하는 방법을 실습해 보자</a:t>
            </a:r>
            <a:r>
              <a:rPr lang="en-US" altLang="ko-KR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C452FE-F11F-49CA-95A3-B37848753D65}"/>
              </a:ext>
            </a:extLst>
          </p:cNvPr>
          <p:cNvSpPr/>
          <p:nvPr/>
        </p:nvSpPr>
        <p:spPr>
          <a:xfrm>
            <a:off x="311679" y="6452857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136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451" y="771833"/>
            <a:ext cx="11680333" cy="31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0.1  </a:t>
            </a:r>
            <a:r>
              <a:rPr lang="ko-KR" altLang="en-US"/>
              <a:t>실습 파일 다운로드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      </a:t>
            </a:r>
            <a:r>
              <a:rPr lang="en-US" altLang="ko-KR">
                <a:hlinkClick r:id="rId2"/>
              </a:rPr>
              <a:t>GitHub - NordicDeveloperAcademy/bt-fund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0.2 VS Code</a:t>
            </a:r>
            <a:r>
              <a:rPr lang="ko-KR" altLang="en-US"/>
              <a:t>에서 </a:t>
            </a:r>
            <a:r>
              <a:rPr lang="en-US" altLang="ko-KR"/>
              <a:t>Open an existing application </a:t>
            </a:r>
            <a:r>
              <a:rPr lang="en-US" altLang="ko-KR">
                <a:sym typeface="Wingdings" panose="05000000000000000000" pitchFamily="2" charset="2"/>
              </a:rPr>
              <a:t> l2_e1(v2.8.x-v2.7.0)</a:t>
            </a: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r>
              <a:rPr lang="en-US" altLang="ko-KR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13047814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451" y="771833"/>
            <a:ext cx="11680333" cy="312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ko-KR"/>
              <a:t>1  prj.conf </a:t>
            </a:r>
            <a:r>
              <a:rPr lang="ko-KR" altLang="en-US"/>
              <a:t>에 </a:t>
            </a:r>
            <a:r>
              <a:rPr lang="en-US" altLang="ko-KR"/>
              <a:t>CONFIG_BT=y </a:t>
            </a:r>
            <a:r>
              <a:rPr lang="ko-KR" altLang="en-US"/>
              <a:t>추가</a:t>
            </a: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이것을 설정하면 스택에 대한 기본 구성 설정이 적용된다</a:t>
            </a:r>
            <a:r>
              <a:rPr lang="en-US" altLang="ko-KR"/>
              <a:t>. </a:t>
            </a:r>
            <a:r>
              <a:rPr lang="ko-KR" altLang="en-US"/>
              <a:t>내용은 다음과 같다</a:t>
            </a:r>
            <a:br>
              <a:rPr lang="en-US" altLang="ko-KR"/>
            </a:br>
            <a:r>
              <a:rPr lang="en-US" altLang="ko-KR"/>
              <a:t>      - Broadcast support(BT_BROADCASTER) is Enabled.</a:t>
            </a:r>
            <a:br>
              <a:rPr lang="en-US" altLang="ko-KR"/>
            </a:br>
            <a:r>
              <a:rPr lang="en-US" altLang="ko-KR"/>
              <a:t>      - SoftDevice Controller </a:t>
            </a:r>
            <a:r>
              <a:rPr lang="ko-KR" altLang="en-US"/>
              <a:t>사용됨</a:t>
            </a:r>
            <a:r>
              <a:rPr lang="en-US" altLang="ko-KR"/>
              <a:t>(BT_LL_CHOICE=BT_LL_SOFTDEVICE)</a:t>
            </a:r>
            <a:br>
              <a:rPr lang="en-US" altLang="ko-KR"/>
            </a:br>
            <a:r>
              <a:rPr lang="en-US" altLang="ko-KR"/>
              <a:t>      - Tx power 0dBm</a:t>
            </a:r>
            <a:r>
              <a:rPr lang="ko-KR" altLang="en-US"/>
              <a:t>으로 설정</a:t>
            </a:r>
            <a:r>
              <a:rPr lang="en-US" altLang="ko-KR"/>
              <a:t>(BT_CTLR_TX_PWR=BT_CTLR_TX_PWR_0)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9937" y="1261550"/>
            <a:ext cx="758543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# Bluetooth LE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# STEP 1 - Include the Bluetooth LE stack in your project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6A6B0D-1F45-4087-AB07-44EF324B4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18" y="4265417"/>
            <a:ext cx="1168033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SoftDevice Controller는 Nordic Semiconductor의 nRF 시리즈 칩에서 Bluetooth LE (저에너지) 기능을 구현하기 위한 소프트웨어 기반의 Bluetooth 스택입니다. SoftDevice는 Nordic의 칩에서 Bluetooth LE 기능을 제공하는 독립적인 소프트웨어 모듈로, 하드웨어와 분리되어 동작합니다. 이 소프트웨어는 Bluetooth의 저에너지 통신을 관리하며, 주로 연결, 광고, 스캔, 데이터 전송 등의 작업을 처리합니다.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SoftDevice Controller는 이 중에서도 Bluetooth LE 저수준(LL, Link Layer) 기능을 담당합니다. 이는 실제로 Bluetooth LE 장치 간의 물리적 연결을 설정하고, 신호 전송 및 수신 등을 처리하는 역할을 합니다. SoftDevice Controller를 사용하면, 하드웨어에서 Bluetooth LE의 복잡한 부분을 직접 처리하지 않고도, 개발자는 상위 레벨의 Bluetooth LE 프로토콜과 기능을 쉽게 사용할 수 있습니다.</a:t>
            </a:r>
            <a:r>
              <a:rPr kumimoji="0" lang="en-US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따라서, </a:t>
            </a: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BT_LL_CHOICE = BT_LL_SOFTDEVICE</a:t>
            </a: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설정은 프로젝트에서 SoftDevice를 Bluetooth LE의 링크 계층을 처리하는 소프트웨어 모듈로 사용하겠다는 것을 의미합니다.</a:t>
            </a:r>
            <a:endParaRPr kumimoji="0" lang="ko-KR" altLang="ko-KR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9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indent="-268288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</a:rPr>
              <a:t>Installing nRF Connect SDK and VS Code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B995D7-1C42-43A1-803A-4ACDAAD65AE8}"/>
              </a:ext>
            </a:extLst>
          </p:cNvPr>
          <p:cNvSpPr/>
          <p:nvPr/>
        </p:nvSpPr>
        <p:spPr>
          <a:xfrm>
            <a:off x="231648" y="861536"/>
            <a:ext cx="11399520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아래 단계를 따라 </a:t>
            </a:r>
            <a:r>
              <a:rPr lang="en-US" altLang="ko-KR"/>
              <a:t>nRF Connect SDK, </a:t>
            </a:r>
            <a:r>
              <a:rPr lang="ko-KR" altLang="en-US"/>
              <a:t>그 툴체인</a:t>
            </a:r>
            <a:r>
              <a:rPr lang="en-US" altLang="ko-KR"/>
              <a:t>, </a:t>
            </a:r>
            <a:r>
              <a:rPr lang="ko-KR" altLang="en-US"/>
              <a:t>그리고 </a:t>
            </a:r>
            <a:r>
              <a:rPr lang="en-US" altLang="ko-KR"/>
              <a:t>VS Code IDE</a:t>
            </a:r>
            <a:r>
              <a:rPr lang="ko-KR" altLang="en-US"/>
              <a:t>를 설치하자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2023</a:t>
            </a:r>
            <a:r>
              <a:rPr lang="ko-KR" altLang="en-US"/>
              <a:t>년 </a:t>
            </a:r>
            <a:r>
              <a:rPr lang="en-US" altLang="ko-KR"/>
              <a:t>9</a:t>
            </a:r>
            <a:r>
              <a:rPr lang="ko-KR" altLang="en-US"/>
              <a:t>월부터</a:t>
            </a:r>
            <a:r>
              <a:rPr lang="en-US" altLang="ko-KR"/>
              <a:t>, </a:t>
            </a:r>
            <a:r>
              <a:rPr lang="ko-KR" altLang="en-US"/>
              <a:t>이 가이드에서 설명된 대로 </a:t>
            </a:r>
            <a:r>
              <a:rPr lang="en-US" altLang="ko-KR"/>
              <a:t>VS Code </a:t>
            </a:r>
            <a:r>
              <a:rPr lang="ko-KR" altLang="en-US"/>
              <a:t>내에서 직접 </a:t>
            </a:r>
            <a:r>
              <a:rPr lang="en-US" altLang="ko-KR"/>
              <a:t>nRF Connect SDK</a:t>
            </a:r>
            <a:r>
              <a:rPr lang="ko-KR" altLang="en-US"/>
              <a:t>와 툴체인을 다운로드할 수 있게 되었다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YouTube </a:t>
            </a:r>
            <a:r>
              <a:rPr lang="ko-KR" altLang="en-US"/>
              <a:t>동영상을 시청하거나 다음 장부터 시작되는 문서를 참고하자</a:t>
            </a:r>
            <a:r>
              <a:rPr lang="en-US" altLang="ko-KR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EAD3C4-C7DF-4386-8331-F1F835CDEB9F}"/>
              </a:ext>
            </a:extLst>
          </p:cNvPr>
          <p:cNvSpPr/>
          <p:nvPr/>
        </p:nvSpPr>
        <p:spPr>
          <a:xfrm>
            <a:off x="707136" y="2634427"/>
            <a:ext cx="8156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https://youtu.be/EAJdOqsL9m8?list=PLx_tBuQ_KSqEt7NK-H7Lu78lT2OijwIMl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914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451" y="771833"/>
            <a:ext cx="11680333" cy="474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2. Set the Bluetooth LE device name.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디바이스 이름은 최대 </a:t>
            </a:r>
            <a:r>
              <a:rPr lang="en-US" altLang="ko-KR"/>
              <a:t>248</a:t>
            </a:r>
            <a:r>
              <a:rPr lang="ko-KR" altLang="en-US"/>
              <a:t>바이트까지 가능한 문자열이다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실제로는 광고 데이터에 포함할 때 </a:t>
            </a:r>
            <a:r>
              <a:rPr lang="en-US" altLang="ko-KR"/>
              <a:t>31</a:t>
            </a:r>
            <a:r>
              <a:rPr lang="ko-KR" altLang="en-US"/>
              <a:t>바이트만 사용하므로 최대한 짧은 것이 좋다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- prj.conf </a:t>
            </a:r>
            <a:r>
              <a:rPr lang="ko-KR" altLang="en-US"/>
              <a:t>파일에 장치명을 입력한다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   </a:t>
            </a:r>
            <a:r>
              <a:rPr lang="ko-KR" altLang="en-US" sz="1400" b="1">
                <a:solidFill>
                  <a:srgbClr val="0000FF"/>
                </a:solidFill>
              </a:rPr>
              <a:t>다수의 사람이 동시에 테스트할 때</a:t>
            </a:r>
            <a:r>
              <a:rPr lang="en-US" altLang="ko-KR" sz="1400" b="1">
                <a:solidFill>
                  <a:srgbClr val="0000FF"/>
                </a:solidFill>
              </a:rPr>
              <a:t>, </a:t>
            </a:r>
            <a:r>
              <a:rPr lang="ko-KR" altLang="en-US" sz="1400" b="1">
                <a:solidFill>
                  <a:srgbClr val="0000FF"/>
                </a:solidFill>
              </a:rPr>
              <a:t>디바이스 네임이 동일하면 혼돈이 생길 수 있으니  이름</a:t>
            </a:r>
            <a:r>
              <a:rPr lang="en-US" altLang="ko-KR" sz="1400" b="1">
                <a:solidFill>
                  <a:srgbClr val="0000FF"/>
                </a:solidFill>
              </a:rPr>
              <a:t>,</a:t>
            </a:r>
            <a:r>
              <a:rPr lang="ko-KR" altLang="en-US" sz="1400" b="1">
                <a:solidFill>
                  <a:srgbClr val="0000FF"/>
                </a:solidFill>
              </a:rPr>
              <a:t>번호 등으로 구별할 것</a:t>
            </a:r>
            <a:r>
              <a:rPr lang="en-US" altLang="ko-KR" sz="1400" b="1">
                <a:solidFill>
                  <a:srgbClr val="0000FF"/>
                </a:solidFill>
              </a:rPr>
              <a:t>.</a:t>
            </a: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3. Include the header files of the Bluetooth LE stack needed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스택 활성화</a:t>
            </a:r>
            <a:r>
              <a:rPr lang="en-US" altLang="ko-KR"/>
              <a:t>, </a:t>
            </a:r>
            <a:r>
              <a:rPr lang="ko-KR" altLang="en-US"/>
              <a:t>광고 데이터 채우기 및 광고 시작에 필요한 </a:t>
            </a:r>
            <a:r>
              <a:rPr lang="en-US" altLang="ko-KR"/>
              <a:t>Header file</a:t>
            </a:r>
            <a:r>
              <a:rPr lang="ko-KR" altLang="en-US"/>
              <a:t>을 포함한다</a:t>
            </a:r>
            <a:r>
              <a:rPr lang="en-US" altLang="ko-KR"/>
              <a:t>. (main.c)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615884" y="2214874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# STEP 2 - Set the Bluetooth LE device name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CONFIG_BT_DEVICE_NAME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Nordic_Beacon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4863" y="4776145"/>
            <a:ext cx="859410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3 - Include the header file of the Bluetooth LE stack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zephyr/bluetooth/bluetooth.h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zephyr/bluetooth/gap.h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5703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451" y="771833"/>
            <a:ext cx="116803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4.1 Prepare the advertising packet</a:t>
            </a:r>
            <a:br>
              <a:rPr lang="en-US" altLang="ko-KR"/>
            </a:br>
            <a:r>
              <a:rPr lang="en-US" altLang="ko-KR"/>
              <a:t>4.1.1 main.c</a:t>
            </a:r>
            <a:r>
              <a:rPr lang="ko-KR" altLang="en-US"/>
              <a:t>에 전송할 광고 패킷이 될 구조체</a:t>
            </a:r>
            <a:r>
              <a:rPr lang="en-US" altLang="ko-KR"/>
              <a:t> bt_data </a:t>
            </a:r>
            <a:r>
              <a:rPr lang="ko-KR" altLang="en-US"/>
              <a:t>유형의 배열 </a:t>
            </a:r>
            <a:r>
              <a:rPr lang="en-US" altLang="ko-KR"/>
              <a:t>ad[]</a:t>
            </a:r>
            <a:r>
              <a:rPr lang="ko-KR" altLang="en-US"/>
              <a:t>를 선언한다</a:t>
            </a:r>
            <a:r>
              <a:rPr lang="en-US" altLang="ko-KR"/>
              <a:t>.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729007" y="1639991"/>
            <a:ext cx="8386714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4.1.1 - Declare the advertising packet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/* STEP 4.1.2 - Set the advertising flags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/* STEP 4.1.3 - Set the advertising packet data  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392FBD-6286-4E98-8361-39EAD46C5A6C}"/>
              </a:ext>
            </a:extLst>
          </p:cNvPr>
          <p:cNvSpPr/>
          <p:nvPr/>
        </p:nvSpPr>
        <p:spPr>
          <a:xfrm>
            <a:off x="729007" y="4180344"/>
            <a:ext cx="6523131" cy="26776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*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@brief</a:t>
            </a: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 Bluetooth data.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*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* Description of different data types that can be encoded into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* advertising data. Used to form arrays that are passed to the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* bt_le_adv_start() function.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 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bt_data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type;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data_len;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data;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  <a:endParaRPr lang="en-US" altLang="ko-KR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496C-E964-44EA-BB4A-D3EC0A991ECF}"/>
              </a:ext>
            </a:extLst>
          </p:cNvPr>
          <p:cNvSpPr txBox="1"/>
          <p:nvPr/>
        </p:nvSpPr>
        <p:spPr>
          <a:xfrm>
            <a:off x="729007" y="3818438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Bluetooth.h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8823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451" y="771833"/>
            <a:ext cx="1168033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4.1.2 helper macro BT_DATA_BYTES()</a:t>
            </a:r>
            <a:r>
              <a:rPr lang="ko-KR" altLang="en-US"/>
              <a:t>를 사용하여 </a:t>
            </a:r>
            <a:r>
              <a:rPr lang="en-US" altLang="ko-KR"/>
              <a:t>flag</a:t>
            </a:r>
            <a:r>
              <a:rPr lang="ko-KR" altLang="en-US"/>
              <a:t>를 채운다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 </a:t>
            </a:r>
            <a:r>
              <a:rPr lang="ko-KR" altLang="en-US"/>
              <a:t>광고 패킷에서 가장 먼저 준비해야 할 것은 광고 플래그 </a:t>
            </a:r>
            <a:r>
              <a:rPr lang="en-US" altLang="ko-KR"/>
              <a:t>BT_DATA_FLAGS </a:t>
            </a:r>
            <a:r>
              <a:rPr lang="ko-KR" altLang="en-US"/>
              <a:t>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 </a:t>
            </a:r>
            <a:r>
              <a:rPr lang="ko-KR" altLang="en-US"/>
              <a:t>이러한 플래그를 채우기 위하여 </a:t>
            </a:r>
            <a:r>
              <a:rPr lang="en-US" altLang="ko-KR"/>
              <a:t>BT_DATA_BYTES()</a:t>
            </a:r>
            <a:r>
              <a:rPr lang="ko-KR" altLang="en-US"/>
              <a:t>를 사용한다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   </a:t>
            </a:r>
            <a:r>
              <a:rPr lang="ko-KR" altLang="en-US"/>
              <a:t>이번 실습에서는 연결할 수 없는 광고가 포함된 브로드캐스터를 만든다</a:t>
            </a:r>
            <a:r>
              <a:rPr lang="en-US" altLang="ko-KR"/>
              <a:t>. </a:t>
            </a:r>
            <a:r>
              <a:rPr lang="ko-KR" altLang="en-US"/>
              <a:t>따라서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 Classic Bluetooth(BR/EDR)</a:t>
            </a:r>
            <a:r>
              <a:rPr lang="ko-KR" altLang="en-US"/>
              <a:t>가 지원되지 않음을 나타내기 위해 광고 플래그 </a:t>
            </a:r>
            <a:r>
              <a:rPr lang="en-US" altLang="ko-KR"/>
              <a:t>BT_LE_AD_NO_BREDR</a:t>
            </a:r>
            <a:r>
              <a:rPr lang="ko-KR" altLang="en-US"/>
              <a:t>만 설정한다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   Nordic </a:t>
            </a:r>
            <a:r>
              <a:rPr lang="ko-KR" altLang="en-US"/>
              <a:t>제품은 </a:t>
            </a:r>
            <a:r>
              <a:rPr lang="en-US" altLang="ko-KR"/>
              <a:t>Bluetooth LE</a:t>
            </a:r>
            <a:r>
              <a:rPr lang="ko-KR" altLang="en-US"/>
              <a:t>만 지원하므로 이 플래그는 항상 이 값으로 설정하여야 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3" y="1922834"/>
            <a:ext cx="8931414" cy="1767993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15893" y="5106230"/>
            <a:ext cx="713663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4.1.2 - Set the advertising flags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BT_DATA_FLAGS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BT_LE_AD_NO_BREDR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E63DA-E004-4C15-806B-234C1D8C2A79}"/>
              </a:ext>
            </a:extLst>
          </p:cNvPr>
          <p:cNvSpPr txBox="1"/>
          <p:nvPr/>
        </p:nvSpPr>
        <p:spPr>
          <a:xfrm>
            <a:off x="6324065" y="5735703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BR = Basic Rate</a:t>
            </a:r>
          </a:p>
          <a:p>
            <a:r>
              <a:rPr lang="en-US" altLang="ko-KR"/>
              <a:t>EDR = Enhanced Data Rate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0096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451" y="771833"/>
            <a:ext cx="11680333" cy="144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4.1.3 helper macro BT_DATA()</a:t>
            </a:r>
            <a:r>
              <a:rPr lang="ko-KR" altLang="en-US"/>
              <a:t>를 사용하여 광고 패킷 데이터를 설정한다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광고 데이터</a:t>
            </a:r>
            <a:r>
              <a:rPr lang="en-US" altLang="ko-KR"/>
              <a:t>(advertising packet or scan response)</a:t>
            </a:r>
            <a:r>
              <a:rPr lang="ko-KR" altLang="en-US"/>
              <a:t>에 포함 될 수 있는 표준 데이터 유형은 다양하다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이러한 데이터 유형의 핵심 사양은 </a:t>
            </a:r>
            <a:r>
              <a:rPr lang="en-US" altLang="ko-KR"/>
              <a:t>Blutooth Supplement</a:t>
            </a:r>
            <a:r>
              <a:rPr lang="ko-KR" altLang="en-US"/>
              <a:t>에 정의되어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  </a:t>
            </a:r>
            <a:r>
              <a:rPr lang="ko-KR" altLang="en-US"/>
              <a:t>다음은 이번 실습에서 사용할 일반적으로 사용되는 몇 가지 항목이다</a:t>
            </a:r>
            <a:r>
              <a:rPr lang="en-US" altLang="ko-KR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959" y="2390877"/>
            <a:ext cx="11680333" cy="2823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Complete local name(BT_DATA_NAME_COMPLETE) : </a:t>
            </a:r>
            <a:r>
              <a:rPr lang="ko-KR" altLang="en-US"/>
              <a:t>장치 이름</a:t>
            </a:r>
            <a:endParaRPr lang="en-US" altLang="ko-KR"/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Shortened local name(BT_DATA_NAME_SHORTENED) : </a:t>
            </a:r>
            <a:r>
              <a:rPr lang="ko-KR" altLang="en-US"/>
              <a:t>전체 로컬 이름의 짧은 버전</a:t>
            </a:r>
            <a:endParaRPr lang="en-US" altLang="ko-KR"/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Uniform Resource Identifier(BT_DATA_URI) : </a:t>
            </a:r>
            <a:r>
              <a:rPr lang="ko-KR" altLang="en-US"/>
              <a:t>웹사이트 주소와 같은 광고 </a:t>
            </a:r>
            <a:r>
              <a:rPr lang="en-US" altLang="ko-KR"/>
              <a:t>URI</a:t>
            </a:r>
            <a:r>
              <a:rPr lang="ko-KR" altLang="en-US"/>
              <a:t>를 위한 타입을 사용할</a:t>
            </a:r>
            <a:br>
              <a:rPr lang="en-US" altLang="ko-KR"/>
            </a:br>
            <a:r>
              <a:rPr lang="ko-KR" altLang="en-US"/>
              <a:t>수 있다</a:t>
            </a:r>
            <a:r>
              <a:rPr lang="en-US" altLang="ko-KR"/>
              <a:t>. </a:t>
            </a:r>
            <a:r>
              <a:rPr lang="ko-KR" altLang="en-US"/>
              <a:t>실습에서는 </a:t>
            </a:r>
            <a:r>
              <a:rPr lang="en-US" altLang="ko-KR"/>
              <a:t>Nordic Developer Academy(</a:t>
            </a:r>
            <a:r>
              <a:rPr lang="en-US" altLang="ko-KR">
                <a:hlinkClick r:id="rId2"/>
              </a:rPr>
              <a:t>Https://academy.nordicsemi.com/</a:t>
            </a:r>
            <a:r>
              <a:rPr lang="en-US" altLang="ko-KR"/>
              <a:t>)</a:t>
            </a:r>
            <a:r>
              <a:rPr lang="ko-KR" altLang="en-US"/>
              <a:t>의 </a:t>
            </a:r>
            <a:r>
              <a:rPr lang="en-US" altLang="ko-KR"/>
              <a:t>URL</a:t>
            </a:r>
            <a:r>
              <a:rPr lang="ko-KR" altLang="en-US"/>
              <a:t>이 포함된다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Service UUID : </a:t>
            </a:r>
            <a:r>
              <a:rPr lang="ko-KR" altLang="en-US"/>
              <a:t>다양한 옵션 사용이 가능하고</a:t>
            </a:r>
            <a:r>
              <a:rPr lang="en-US" altLang="ko-KR"/>
              <a:t>, </a:t>
            </a:r>
            <a:r>
              <a:rPr lang="ko-KR" altLang="en-US"/>
              <a:t>중앙에서 서비스를 기반으로 광고 장치를 필터링하려는 경우 </a:t>
            </a:r>
            <a:br>
              <a:rPr lang="en-US" altLang="ko-KR"/>
            </a:br>
            <a:r>
              <a:rPr lang="ko-KR" altLang="en-US"/>
              <a:t>유용하다</a:t>
            </a:r>
            <a:r>
              <a:rPr lang="en-US" altLang="ko-KR"/>
              <a:t>. </a:t>
            </a:r>
            <a:r>
              <a:rPr lang="ko-KR" altLang="en-US"/>
              <a:t>향후 연습에는 </a:t>
            </a:r>
            <a:r>
              <a:rPr lang="en-US" altLang="ko-KR"/>
              <a:t>LBS </a:t>
            </a:r>
            <a:r>
              <a:rPr lang="ko-KR" altLang="en-US"/>
              <a:t>및 </a:t>
            </a:r>
            <a:r>
              <a:rPr lang="en-US" altLang="ko-KR"/>
              <a:t>NUS </a:t>
            </a:r>
            <a:r>
              <a:rPr lang="ko-KR" altLang="en-US"/>
              <a:t>서비스에 대한 </a:t>
            </a:r>
            <a:r>
              <a:rPr lang="en-US" altLang="ko-KR"/>
              <a:t>UUID</a:t>
            </a:r>
            <a:r>
              <a:rPr lang="ko-KR" altLang="en-US"/>
              <a:t>가 포함된다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Manufacturer Specific Data(BT_DATA_MANUFACTURER_DATA): </a:t>
            </a:r>
            <a:r>
              <a:rPr lang="ko-KR" altLang="en-US"/>
              <a:t>사용자 데이터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7175974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2219" y="4194928"/>
            <a:ext cx="9163378" cy="40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 b="1">
                <a:solidFill>
                  <a:srgbClr val="0000FF"/>
                </a:solidFill>
              </a:rPr>
              <a:t>main.c </a:t>
            </a:r>
            <a:r>
              <a:rPr lang="ko-KR" altLang="en-US" b="1">
                <a:solidFill>
                  <a:srgbClr val="0000FF"/>
                </a:solidFill>
              </a:rPr>
              <a:t>에 아래 내용 추가</a:t>
            </a:r>
            <a:endParaRPr lang="en-US" altLang="ko-KR" b="1">
              <a:solidFill>
                <a:srgbClr val="0000FF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19" y="1768708"/>
            <a:ext cx="10714262" cy="2426220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22219" y="4659948"/>
            <a:ext cx="871031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4.1.3 - Set the advertising packet data  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BT_DATA_NAME_COMPLETE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DEVICE_NAME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DEVICE_NAME_LEN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642" y="773400"/>
            <a:ext cx="91633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Macro BT_DATA()</a:t>
            </a:r>
            <a:r>
              <a:rPr lang="ko-KR" altLang="en-US"/>
              <a:t>를 사용하여 광고 패킷에 데이터를 채운다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ko-KR" altLang="en-US"/>
              <a:t>매크로에는 아래 서명에 표시된 대로 세 가지 매개 변수가 필요하다</a:t>
            </a:r>
            <a:r>
              <a:rPr lang="en-US" altLang="ko-KR"/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219" y="5473442"/>
            <a:ext cx="1147237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Legacy </a:t>
            </a:r>
            <a:r>
              <a:rPr lang="ko-KR" altLang="en-US"/>
              <a:t>광고에서는 </a:t>
            </a:r>
            <a:r>
              <a:rPr lang="en-US" altLang="ko-KR"/>
              <a:t>31 </a:t>
            </a:r>
            <a:r>
              <a:rPr lang="ko-KR" altLang="en-US"/>
              <a:t>옥텟만 사용할 수 있다</a:t>
            </a:r>
            <a:r>
              <a:rPr lang="en-US" altLang="ko-KR"/>
              <a:t>. </a:t>
            </a:r>
            <a:r>
              <a:rPr lang="ko-KR" altLang="en-US"/>
              <a:t>광고에서 </a:t>
            </a:r>
            <a:r>
              <a:rPr lang="en-US" altLang="ko-KR"/>
              <a:t>31 </a:t>
            </a:r>
            <a:r>
              <a:rPr lang="ko-KR" altLang="en-US"/>
              <a:t>옥텟 이상을 보내려면 스캔 응답을 사용해야 한다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3910871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180714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4.2 Prepare the scan response.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스캔 응답에는 시연을 위해 </a:t>
            </a:r>
            <a:r>
              <a:rPr lang="en-US" altLang="ko-KR"/>
              <a:t>Nordic Developer Academy</a:t>
            </a:r>
            <a:r>
              <a:rPr lang="ko-KR" altLang="en-US"/>
              <a:t>의 </a:t>
            </a:r>
            <a:r>
              <a:rPr lang="en-US" altLang="ko-KR"/>
              <a:t>URL</a:t>
            </a:r>
            <a:r>
              <a:rPr lang="ko-KR" altLang="en-US"/>
              <a:t>이 포함된다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4.2.1 Declare the scan response packet.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   </a:t>
            </a:r>
            <a:r>
              <a:rPr lang="ko-KR" altLang="en-US"/>
              <a:t>광고 패킷에 대해 했던 것과 마찬가지로 이를 </a:t>
            </a:r>
            <a:r>
              <a:rPr lang="en-US" altLang="ko-KR"/>
              <a:t>struct bt_data </a:t>
            </a:r>
            <a:r>
              <a:rPr lang="ko-KR" altLang="en-US"/>
              <a:t>유형의 배열 </a:t>
            </a:r>
            <a:r>
              <a:rPr lang="en-US" altLang="ko-KR"/>
              <a:t>sd[]</a:t>
            </a:r>
            <a:r>
              <a:rPr lang="ko-KR" altLang="en-US"/>
              <a:t>로 선언한다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main.c</a:t>
            </a:r>
            <a:r>
              <a:rPr lang="ko-KR" altLang="en-US"/>
              <a:t>에 다음 코드를 추가한다</a:t>
            </a:r>
            <a:r>
              <a:rPr lang="en-US" altLang="ko-KR"/>
              <a:t>.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85566" y="2749297"/>
            <a:ext cx="908429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4.2.1 - Declare the scan response packet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sd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    /* 4.2.3 Include the URL data in the scan response packet*/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7197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7504259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 b="1"/>
              <a:t>4.2.2 Declare the URL data to include in the scan response packet.</a:t>
            </a:r>
            <a:br>
              <a:rPr lang="en-US" altLang="ko-KR"/>
            </a:br>
            <a:r>
              <a:rPr lang="en-US" altLang="ko-KR"/>
              <a:t>  URL</a:t>
            </a:r>
            <a:r>
              <a:rPr lang="ko-KR" altLang="en-US"/>
              <a:t>을 정적 </a:t>
            </a:r>
            <a:r>
              <a:rPr lang="en-US" altLang="ko-KR"/>
              <a:t>unsigned char </a:t>
            </a:r>
            <a:r>
              <a:rPr lang="ko-KR" altLang="en-US"/>
              <a:t>배열로 선언한다</a:t>
            </a:r>
            <a:r>
              <a:rPr lang="en-US" altLang="ko-KR"/>
              <a:t>. </a:t>
            </a:r>
            <a:r>
              <a:rPr lang="ko-KR" altLang="en-US"/>
              <a:t>첫번째 바이트에서는 </a:t>
            </a:r>
            <a:br>
              <a:rPr lang="en-US" altLang="ko-KR"/>
            </a:br>
            <a:r>
              <a:rPr lang="en-US" altLang="ko-KR"/>
              <a:t>  Bluetooth SIG</a:t>
            </a:r>
            <a:r>
              <a:rPr lang="ko-KR" altLang="en-US"/>
              <a:t>의 할당 번호 문자에 지정된 대로 </a:t>
            </a:r>
            <a:r>
              <a:rPr lang="en-US" altLang="ko-KR"/>
              <a:t>URI </a:t>
            </a:r>
            <a:r>
              <a:rPr lang="ko-KR" altLang="en-US"/>
              <a:t>체계 이름 문자열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매핑을 지정해야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이 방식은 무선으로 전송되는 데이터를 저장하는데 사용된다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예를 들어 </a:t>
            </a:r>
            <a:r>
              <a:rPr lang="en-US" altLang="ko-KR"/>
              <a:t>“https:”</a:t>
            </a:r>
            <a:r>
              <a:rPr lang="ko-KR" altLang="en-US"/>
              <a:t>에 대한 </a:t>
            </a:r>
            <a:r>
              <a:rPr lang="en-US" altLang="ko-KR"/>
              <a:t>6</a:t>
            </a:r>
            <a:r>
              <a:rPr lang="ko-KR" altLang="en-US"/>
              <a:t>바이트 광고 전송하는 대신 </a:t>
            </a:r>
            <a:r>
              <a:rPr lang="en-US" altLang="ko-KR"/>
              <a:t>1</a:t>
            </a:r>
            <a:r>
              <a:rPr lang="ko-KR" altLang="en-US"/>
              <a:t>바이트</a:t>
            </a:r>
            <a:r>
              <a:rPr lang="en-US" altLang="ko-KR"/>
              <a:t>(0x17)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전송하면 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main.c </a:t>
            </a:r>
            <a:r>
              <a:rPr lang="ko-KR" altLang="en-US"/>
              <a:t>에 아래 라인을 추가한다</a:t>
            </a:r>
            <a:r>
              <a:rPr lang="en-US" altLang="ko-KR"/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402" y="771833"/>
            <a:ext cx="4092295" cy="59288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2189" y="3736270"/>
            <a:ext cx="725549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4.2.2 - Declare the URL data to include in the scan response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url_data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={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0x17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e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m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y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             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r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s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e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m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m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3727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2184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4.2.3 </a:t>
            </a:r>
            <a:r>
              <a:rPr lang="ko-KR" altLang="en-US"/>
              <a:t>스캔 응답 패킷에 </a:t>
            </a:r>
            <a:r>
              <a:rPr lang="en-US" altLang="ko-KR"/>
              <a:t>URL </a:t>
            </a:r>
            <a:r>
              <a:rPr lang="ko-KR" altLang="en-US"/>
              <a:t>데이터를 포함한다</a:t>
            </a:r>
            <a:r>
              <a:rPr lang="en-US" altLang="ko-KR"/>
              <a:t>. sd </a:t>
            </a:r>
            <a:r>
              <a:rPr lang="ko-KR" altLang="en-US"/>
              <a:t>패킷 안에 다음 줄을 추가한다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659876" y="1322370"/>
            <a:ext cx="816361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/* 4.2.3 Include the URL data in the scan response packet*/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BT_DATA_URI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url_data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url_data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)),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3374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0935616" cy="259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 b="1"/>
              <a:t>5. Enable the Bluetooth stack.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 bt_enable() </a:t>
            </a:r>
            <a:r>
              <a:rPr lang="ko-KR" altLang="en-US"/>
              <a:t>함수는 어플리케이션에서 </a:t>
            </a:r>
            <a:r>
              <a:rPr lang="en-US" altLang="ko-KR"/>
              <a:t>Bluetooth LE </a:t>
            </a:r>
            <a:r>
              <a:rPr lang="ko-KR" altLang="en-US"/>
              <a:t>스택을 활성화하는 데 사용된다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 함수는 </a:t>
            </a:r>
            <a:r>
              <a:rPr lang="en-US" altLang="ko-KR"/>
              <a:t>Bluetooth LE </a:t>
            </a:r>
            <a:r>
              <a:rPr lang="ko-KR" altLang="en-US"/>
              <a:t>하드웨어와의 통신이 필요한 다른 호출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광고시작</a:t>
            </a:r>
            <a:r>
              <a:rPr lang="en-US" altLang="ko-KR"/>
              <a:t>)</a:t>
            </a:r>
            <a:r>
              <a:rPr lang="ko-KR" altLang="en-US"/>
              <a:t>전에 호출되어야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bt_enable()</a:t>
            </a:r>
            <a:r>
              <a:rPr lang="ko-KR" altLang="en-US"/>
              <a:t>는 </a:t>
            </a:r>
            <a:r>
              <a:rPr lang="en-US" altLang="ko-KR"/>
              <a:t>NULL</a:t>
            </a:r>
            <a:r>
              <a:rPr lang="ko-KR" altLang="en-US"/>
              <a:t>을 전달하면 차단되고</a:t>
            </a:r>
            <a:r>
              <a:rPr lang="en-US" altLang="ko-KR"/>
              <a:t>, bt_ready_cb_t </a:t>
            </a:r>
            <a:r>
              <a:rPr lang="ko-KR" altLang="en-US"/>
              <a:t>콜백을 전달하면 비차단된다</a:t>
            </a:r>
            <a:r>
              <a:rPr lang="en-US" altLang="ko-KR"/>
              <a:t>. 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 </a:t>
            </a:r>
            <a:r>
              <a:rPr lang="en-US" altLang="ko-KR"/>
              <a:t>main.c</a:t>
            </a:r>
            <a:r>
              <a:rPr lang="ko-KR" altLang="en-US"/>
              <a:t>에 아래 라인을 추가한다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38432" y="3066689"/>
            <a:ext cx="783995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5 - Enable the Bluetooth LE stack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bt_enable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Bluetooth init failed (err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Bluetooth initialized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3116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8" y="897214"/>
            <a:ext cx="11640925" cy="3580518"/>
          </a:xfrm>
          <a:prstGeom prst="rect">
            <a:avLst/>
          </a:prstGeom>
          <a:ln w="15875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8182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9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indent="-268288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</a:rPr>
              <a:t>Installing nRF Connect SDK and VS Code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4EBB17-7141-488D-90DC-F72C682F0180}"/>
              </a:ext>
            </a:extLst>
          </p:cNvPr>
          <p:cNvSpPr/>
          <p:nvPr/>
        </p:nvSpPr>
        <p:spPr>
          <a:xfrm>
            <a:off x="268606" y="952238"/>
            <a:ext cx="3486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4B4F58"/>
                </a:solidFill>
                <a:latin typeface="GT-Eesti Display"/>
              </a:rPr>
              <a:t>1. Install nRF Command Line Tools.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278472-336F-4C11-AC13-63581E77329F}"/>
              </a:ext>
            </a:extLst>
          </p:cNvPr>
          <p:cNvSpPr/>
          <p:nvPr/>
        </p:nvSpPr>
        <p:spPr>
          <a:xfrm>
            <a:off x="402336" y="1321570"/>
            <a:ext cx="1170432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자신의 운영 체제에 맞는 최신 버전을 다운로드하자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/>
              <a:t>다운로드 링크</a:t>
            </a:r>
            <a:r>
              <a:rPr lang="en-US" altLang="ko-KR" sz="1600" b="1"/>
              <a:t>:</a:t>
            </a:r>
            <a:r>
              <a:rPr lang="ko-KR" altLang="en-US" sz="1600"/>
              <a:t>   </a:t>
            </a:r>
            <a:r>
              <a:rPr lang="en-US" altLang="ko-KR" sz="1600">
                <a:hlinkClick r:id="rId2"/>
              </a:rPr>
              <a:t>nRF Command Line Tools - Downloads - nordicsemi.com</a:t>
            </a:r>
            <a:endParaRPr lang="ko-KR" altLang="en-US" sz="1600"/>
          </a:p>
          <a:p>
            <a:pPr>
              <a:lnSpc>
                <a:spcPct val="150000"/>
              </a:lnSpc>
            </a:pPr>
            <a:r>
              <a:rPr lang="ko-KR" altLang="en-US" sz="1600"/>
              <a:t>아래 동영상에 나와 있는 지침을 따라 </a:t>
            </a:r>
            <a:r>
              <a:rPr lang="en-US" altLang="ko-KR" sz="1600"/>
              <a:t>nRF </a:t>
            </a:r>
            <a:r>
              <a:rPr lang="ko-KR" altLang="en-US" sz="1600"/>
              <a:t>명령줄 도구를 설치하자</a:t>
            </a:r>
            <a:r>
              <a:rPr lang="en-US" altLang="ko-KR" sz="160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9E0AA5-82DB-4E42-82F5-98EDF3D1A228}"/>
              </a:ext>
            </a:extLst>
          </p:cNvPr>
          <p:cNvSpPr/>
          <p:nvPr/>
        </p:nvSpPr>
        <p:spPr>
          <a:xfrm>
            <a:off x="585216" y="2474258"/>
            <a:ext cx="11606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hlinkClick r:id="rId3"/>
              </a:rPr>
              <a:t>https://nos-p-001.sitecorecontenthub.cloud/api/public/content/bb9468d0427c4c21b85f981239098d3b?v=07ed3211</a:t>
            </a: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9155C6-524F-450A-BE09-A17483FD6EA9}"/>
              </a:ext>
            </a:extLst>
          </p:cNvPr>
          <p:cNvSpPr/>
          <p:nvPr/>
        </p:nvSpPr>
        <p:spPr>
          <a:xfrm>
            <a:off x="402336" y="2980615"/>
            <a:ext cx="10899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nRF </a:t>
            </a:r>
            <a:r>
              <a:rPr lang="ko-KR" altLang="en-US" sz="1600"/>
              <a:t>명령줄 도구에는 개발 키트에 펌웨어를 플래싱하는 데 필수적인 도구인 </a:t>
            </a:r>
            <a:r>
              <a:rPr lang="en-US" altLang="ko-KR" sz="1600" b="1"/>
              <a:t>nrfjprog</a:t>
            </a:r>
            <a:r>
              <a:rPr lang="ko-KR" altLang="en-US" sz="1600"/>
              <a:t>가 포함되어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970B9D-7F54-49D3-ADDF-9E1D02F84533}"/>
              </a:ext>
            </a:extLst>
          </p:cNvPr>
          <p:cNvSpPr/>
          <p:nvPr/>
        </p:nvSpPr>
        <p:spPr>
          <a:xfrm>
            <a:off x="268606" y="3965500"/>
            <a:ext cx="1135075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b="1"/>
              <a:t> VS Code</a:t>
            </a:r>
            <a:r>
              <a:rPr lang="ko-KR" altLang="en-US" sz="1600" b="1"/>
              <a:t>를 설치한다</a:t>
            </a:r>
            <a:r>
              <a:rPr lang="en-US" altLang="ko-KR" sz="1600" b="1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hlinkClick r:id="rId4"/>
              </a:rPr>
              <a:t>   https://code.visualstudio.com/download</a:t>
            </a:r>
            <a:r>
              <a:rPr lang="ko-KR" altLang="en-US" sz="1600"/>
              <a:t> 에 접속하여 자신의 운영 체제에 맞는 버전을 설치한다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98564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7504259" cy="748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 b="1"/>
              <a:t>6. Start advertising</a:t>
            </a:r>
            <a:br>
              <a:rPr lang="en-US" altLang="ko-KR"/>
            </a:br>
            <a:r>
              <a:rPr lang="en-US" altLang="ko-KR"/>
              <a:t>   bt_le_adv_start()</a:t>
            </a:r>
            <a:r>
              <a:rPr lang="ko-KR" altLang="en-US"/>
              <a:t>함수를 호출하여 수행한다</a:t>
            </a:r>
            <a:r>
              <a:rPr lang="en-US" altLang="ko-KR"/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62" y="1556663"/>
            <a:ext cx="10368180" cy="532714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053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 b="1"/>
              <a:t>6. Start advertising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지금은 미리 정의된 매크로 중 하나를 사용하고 연습 </a:t>
            </a:r>
            <a:r>
              <a:rPr lang="en-US" altLang="ko-KR"/>
              <a:t>2</a:t>
            </a:r>
            <a:r>
              <a:rPr lang="ko-KR" altLang="en-US"/>
              <a:t>에서는 이 매개변수를 수동으로 설정한다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실습에서는 최소 광고 간격이 </a:t>
            </a:r>
            <a:r>
              <a:rPr lang="en-US" altLang="ko-KR"/>
              <a:t>100ms</a:t>
            </a:r>
            <a:r>
              <a:rPr lang="ko-KR" altLang="en-US"/>
              <a:t>이고 최대 광고 간격이 </a:t>
            </a:r>
            <a:r>
              <a:rPr lang="en-US" altLang="ko-KR"/>
              <a:t>150ms</a:t>
            </a:r>
            <a:r>
              <a:rPr lang="ko-KR" altLang="en-US"/>
              <a:t>인 연결 불가능한 광고인 </a:t>
            </a:r>
            <a:br>
              <a:rPr lang="en-US" altLang="ko-KR"/>
            </a:br>
            <a:r>
              <a:rPr lang="en-US" altLang="ko-KR"/>
              <a:t>   BT_LE_ADV_NCONN</a:t>
            </a:r>
            <a:r>
              <a:rPr lang="ko-KR" altLang="en-US"/>
              <a:t>을 사용한다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두번째와 세번째 매개변수는 광고 패킷과 크기이고</a:t>
            </a:r>
            <a:r>
              <a:rPr lang="en-US" altLang="ko-KR"/>
              <a:t>, </a:t>
            </a:r>
            <a:r>
              <a:rPr lang="ko-KR" altLang="en-US"/>
              <a:t>네번째와 다섯번째 매개변수는 스캔 응답과 크기이다</a:t>
            </a:r>
            <a:r>
              <a:rPr lang="en-US" altLang="ko-KR"/>
              <a:t>. 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   main.c</a:t>
            </a:r>
            <a:r>
              <a:rPr lang="ko-KR" altLang="en-US"/>
              <a:t>에 다음 코드를 추가한다</a:t>
            </a:r>
            <a:r>
              <a:rPr lang="en-US" altLang="ko-KR"/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00726" y="3287906"/>
            <a:ext cx="1069628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6 - Start advertising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bt_le_adv_start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BT_LE_ADV_NCONN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Advertising failed to start (err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</a:t>
            </a: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5871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1. Setting the adverting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748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 b="1"/>
              <a:t>7. Build &amp; flash</a:t>
            </a:r>
            <a:br>
              <a:rPr lang="en-US" altLang="ko-KR"/>
            </a:br>
            <a:r>
              <a:rPr lang="en-US" altLang="ko-KR"/>
              <a:t>   LED1</a:t>
            </a:r>
            <a:r>
              <a:rPr lang="ko-KR" altLang="en-US"/>
              <a:t>이 깜박이면서 </a:t>
            </a:r>
            <a:r>
              <a:rPr lang="en-US" altLang="ko-KR"/>
              <a:t>advertising </a:t>
            </a:r>
            <a:r>
              <a:rPr lang="ko-KR" altLang="en-US"/>
              <a:t>을 하고 있다는 것을 표시하고 있다</a:t>
            </a:r>
            <a:r>
              <a:rPr lang="en-US" altLang="ko-KR"/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1" y="1734607"/>
            <a:ext cx="4854361" cy="45800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82944" y="4176074"/>
            <a:ext cx="1055802" cy="42420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15729" y="4168217"/>
            <a:ext cx="884551" cy="42420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81489" y="5112468"/>
            <a:ext cx="2306429" cy="2608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81488" y="5373278"/>
            <a:ext cx="3041720" cy="25452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81488" y="5627802"/>
            <a:ext cx="3041720" cy="25452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272024" y="5627802"/>
            <a:ext cx="282804" cy="2545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5</a:t>
            </a:r>
            <a:endParaRPr lang="ko-KR" altLang="en-US" b="1"/>
          </a:p>
        </p:txBody>
      </p:sp>
      <p:sp>
        <p:nvSpPr>
          <p:cNvPr id="12" name="타원 11"/>
          <p:cNvSpPr/>
          <p:nvPr/>
        </p:nvSpPr>
        <p:spPr>
          <a:xfrm>
            <a:off x="4262597" y="5326262"/>
            <a:ext cx="282804" cy="2545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4</a:t>
            </a:r>
            <a:endParaRPr lang="ko-KR" altLang="en-US" b="1"/>
          </a:p>
        </p:txBody>
      </p:sp>
      <p:sp>
        <p:nvSpPr>
          <p:cNvPr id="13" name="타원 12"/>
          <p:cNvSpPr/>
          <p:nvPr/>
        </p:nvSpPr>
        <p:spPr>
          <a:xfrm>
            <a:off x="3497344" y="5073310"/>
            <a:ext cx="282804" cy="2545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3</a:t>
            </a:r>
            <a:endParaRPr lang="ko-KR" altLang="en-US" b="1"/>
          </a:p>
        </p:txBody>
      </p:sp>
      <p:sp>
        <p:nvSpPr>
          <p:cNvPr id="14" name="타원 13"/>
          <p:cNvSpPr/>
          <p:nvPr/>
        </p:nvSpPr>
        <p:spPr>
          <a:xfrm>
            <a:off x="4006502" y="3881865"/>
            <a:ext cx="282804" cy="2545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2</a:t>
            </a:r>
            <a:endParaRPr lang="ko-KR" altLang="en-US" b="1"/>
          </a:p>
        </p:txBody>
      </p:sp>
      <p:sp>
        <p:nvSpPr>
          <p:cNvPr id="15" name="타원 14"/>
          <p:cNvSpPr/>
          <p:nvPr/>
        </p:nvSpPr>
        <p:spPr>
          <a:xfrm>
            <a:off x="2969443" y="3870868"/>
            <a:ext cx="282804" cy="2545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1</a:t>
            </a:r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5561814" y="2092750"/>
            <a:ext cx="6236644" cy="282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700"/>
              </a:lnSpc>
              <a:buAutoNum type="arabicParenR"/>
            </a:pPr>
            <a:r>
              <a:rPr lang="en-US" altLang="ko-KR"/>
              <a:t>RSSI </a:t>
            </a:r>
            <a:r>
              <a:rPr lang="ko-KR" altLang="en-US"/>
              <a:t>는 수신된 신호의 강도를 표시한다</a:t>
            </a:r>
            <a:r>
              <a:rPr lang="en-US" altLang="ko-KR"/>
              <a:t>.</a:t>
            </a:r>
          </a:p>
          <a:p>
            <a:pPr marL="342900" indent="-342900">
              <a:lnSpc>
                <a:spcPts val="2700"/>
              </a:lnSpc>
              <a:buAutoNum type="arabicParenR"/>
            </a:pPr>
            <a:r>
              <a:rPr lang="en-US" altLang="ko-KR"/>
              <a:t>Advertising interva</a:t>
            </a:r>
            <a:r>
              <a:rPr lang="ko-KR" altLang="en-US"/>
              <a:t>로서 </a:t>
            </a:r>
            <a:r>
              <a:rPr lang="en-US" altLang="ko-KR"/>
              <a:t>BT_LE_ADV_NCONN</a:t>
            </a:r>
            <a:r>
              <a:rPr lang="ko-KR" altLang="en-US"/>
              <a:t>을 선택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광고 간격은 </a:t>
            </a:r>
            <a:r>
              <a:rPr lang="en-US" altLang="ko-KR"/>
              <a:t>100~150ms 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342900" indent="-342900">
              <a:lnSpc>
                <a:spcPts val="2700"/>
              </a:lnSpc>
              <a:buAutoNum type="arabicParenR"/>
            </a:pPr>
            <a:r>
              <a:rPr lang="en-US" altLang="ko-KR"/>
              <a:t>Advertising flag</a:t>
            </a:r>
            <a:r>
              <a:rPr lang="ko-KR" altLang="en-US"/>
              <a:t>로 </a:t>
            </a:r>
            <a:r>
              <a:rPr lang="en-US" altLang="ko-KR"/>
              <a:t>Bluetooth Classic BR/EDR </a:t>
            </a:r>
            <a:r>
              <a:rPr lang="ko-KR" altLang="en-US"/>
              <a:t>지원하지 </a:t>
            </a:r>
            <a:br>
              <a:rPr lang="en-US" altLang="ko-KR"/>
            </a:br>
            <a:r>
              <a:rPr lang="ko-KR" altLang="en-US"/>
              <a:t>않음을 표시</a:t>
            </a:r>
            <a:endParaRPr lang="en-US" altLang="ko-KR"/>
          </a:p>
          <a:p>
            <a:pPr marL="342900" indent="-342900">
              <a:lnSpc>
                <a:spcPts val="2700"/>
              </a:lnSpc>
              <a:buAutoNum type="arabicParenR"/>
            </a:pPr>
            <a:r>
              <a:rPr lang="en-US" altLang="ko-KR"/>
              <a:t>2</a:t>
            </a:r>
            <a:r>
              <a:rPr lang="ko-KR" altLang="en-US"/>
              <a:t>단계에서 설정한 전체 로컬 이름</a:t>
            </a:r>
            <a:endParaRPr lang="en-US" altLang="ko-KR"/>
          </a:p>
          <a:p>
            <a:pPr marL="342900" indent="-342900">
              <a:lnSpc>
                <a:spcPts val="2700"/>
              </a:lnSpc>
              <a:buAutoNum type="arabicParenR"/>
            </a:pPr>
            <a:r>
              <a:rPr lang="ko-KR" altLang="en-US"/>
              <a:t>스캔 응답 패킷에 포함된 </a:t>
            </a:r>
            <a:r>
              <a:rPr lang="en-US" altLang="ko-KR"/>
              <a:t>URI </a:t>
            </a:r>
            <a:r>
              <a:rPr lang="ko-KR" altLang="en-US"/>
              <a:t>데이터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OPEN </a:t>
            </a:r>
            <a:r>
              <a:rPr lang="ko-KR" altLang="en-US"/>
              <a:t>버튼을 탭하면 브라우저에서 링크 열림</a:t>
            </a:r>
          </a:p>
        </p:txBody>
      </p:sp>
    </p:spTree>
    <p:extLst>
      <p:ext uri="{BB962C8B-B14F-4D97-AF65-F5344CB8AC3E}">
        <p14:creationId xmlns:p14="http://schemas.microsoft.com/office/powerpoint/2010/main" val="385724997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8030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200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640" y="2074976"/>
            <a:ext cx="11539470" cy="333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이번 실습에서는 광고 매개변수</a:t>
            </a:r>
            <a:r>
              <a:rPr lang="en-US" altLang="ko-KR" sz="2000"/>
              <a:t>, </a:t>
            </a:r>
            <a:r>
              <a:rPr lang="ko-KR" altLang="en-US" sz="2000"/>
              <a:t>제조업체별 데이터 및 광고 데이터를 동적으로 업데이트해보자</a:t>
            </a:r>
            <a:r>
              <a:rPr lang="en-US" altLang="ko-KR" sz="2000"/>
              <a:t>.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이 실습에서는 연결 불가능한 광고를 계속 방송하지만</a:t>
            </a:r>
            <a:r>
              <a:rPr lang="en-US" altLang="ko-KR" sz="2000"/>
              <a:t>, </a:t>
            </a:r>
            <a:br>
              <a:rPr lang="en-US" altLang="ko-KR" sz="2000"/>
            </a:br>
            <a:r>
              <a:rPr lang="ko-KR" altLang="en-US" sz="2000"/>
              <a:t>이전 실습과 달리 사전 정의된 매크로를 사용하여 광고 매개변수를 관리하고 </a:t>
            </a:r>
            <a:br>
              <a:rPr lang="en-US" altLang="ko-KR" sz="2000"/>
            </a:br>
            <a:r>
              <a:rPr lang="ko-KR" altLang="en-US" sz="2000"/>
              <a:t>광고 간격은 미세하게 제어하지 않는다</a:t>
            </a:r>
            <a:r>
              <a:rPr lang="en-US" altLang="ko-KR" sz="2000"/>
              <a:t>. </a:t>
            </a: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/>
              <a:t>또한 광고 데이터의 내용을 동적으로 변경하는 방법도 알아본다</a:t>
            </a:r>
            <a:r>
              <a:rPr lang="en-US" altLang="ko-KR" sz="2000"/>
              <a:t>. </a:t>
            </a:r>
            <a:br>
              <a:rPr lang="en-US" altLang="ko-KR" sz="2000"/>
            </a:br>
            <a:r>
              <a:rPr lang="ko-KR" altLang="en-US" sz="2000"/>
              <a:t>보드에서 버튼 </a:t>
            </a:r>
            <a:r>
              <a:rPr lang="en-US" altLang="ko-KR" sz="2000"/>
              <a:t>1</a:t>
            </a:r>
            <a:r>
              <a:rPr lang="ko-KR" altLang="en-US" sz="2000"/>
              <a:t>을 누른 횟수를 나타내는 사용자 정의 광고 데이터를 생성하고 </a:t>
            </a:r>
            <a:br>
              <a:rPr lang="en-US" altLang="ko-KR" sz="2000"/>
            </a:br>
            <a:r>
              <a:rPr lang="ko-KR" altLang="en-US" sz="2000"/>
              <a:t>이를 광고 패킷에 포함할 것이다</a:t>
            </a:r>
            <a:r>
              <a:rPr lang="en-US" altLang="ko-KR" sz="200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3AE26C-22B5-4A37-8FF9-A3342C634D52}"/>
              </a:ext>
            </a:extLst>
          </p:cNvPr>
          <p:cNvSpPr/>
          <p:nvPr/>
        </p:nvSpPr>
        <p:spPr>
          <a:xfrm>
            <a:off x="106949" y="6386779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2 -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21563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8587" y="734126"/>
            <a:ext cx="11576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1. </a:t>
            </a:r>
            <a:r>
              <a:rPr lang="ko-KR" altLang="en-US"/>
              <a:t>실습 예제 열기 </a:t>
            </a:r>
            <a:r>
              <a:rPr lang="en-US" altLang="ko-KR" b="1"/>
              <a:t>:   l2/l2_e2</a:t>
            </a:r>
            <a:br>
              <a:rPr lang="en-US" altLang="ko-KR" b="1"/>
            </a:br>
            <a:r>
              <a:rPr lang="en-US" altLang="ko-KR"/>
              <a:t>   type bt_le_adv_parm</a:t>
            </a:r>
            <a:r>
              <a:rPr lang="ko-KR" altLang="en-US"/>
              <a:t>의 변수 </a:t>
            </a:r>
            <a:r>
              <a:rPr lang="en-US" altLang="ko-KR"/>
              <a:t>adv_param </a:t>
            </a:r>
            <a:r>
              <a:rPr lang="ko-KR" altLang="en-US"/>
              <a:t>을 만든다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 변수는 광고의 다양한 측면을 제어할 수 있으며 이를 사용하여 광고 간격을 제어하는 방법을 살펴보자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변수를 생성하기 위해 </a:t>
            </a:r>
            <a:r>
              <a:rPr lang="en-US" altLang="ko-KR"/>
              <a:t>BT_LE_ADV_PARAM()</a:t>
            </a:r>
            <a:r>
              <a:rPr lang="ko-KR" altLang="en-US"/>
              <a:t>을 사용한다</a:t>
            </a:r>
            <a:r>
              <a:rPr lang="en-US" altLang="ko-KR"/>
              <a:t>.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9" y="2351691"/>
            <a:ext cx="10569644" cy="249368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43060" y="5099901"/>
            <a:ext cx="10329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Advertising options : </a:t>
            </a:r>
            <a:r>
              <a:rPr lang="ko-KR" altLang="en-US"/>
              <a:t>광고 옵션을 구성하는 매크로이며 광고 채널</a:t>
            </a:r>
            <a:r>
              <a:rPr lang="en-US" altLang="ko-KR"/>
              <a:t>(37,38,39)</a:t>
            </a:r>
            <a:r>
              <a:rPr lang="ko-KR" altLang="en-US"/>
              <a:t>을 선택할 수 있고 </a:t>
            </a:r>
            <a:br>
              <a:rPr lang="en-US" altLang="ko-KR"/>
            </a:br>
            <a:r>
              <a:rPr lang="en-US" altLang="ko-KR"/>
              <a:t>                           19</a:t>
            </a:r>
            <a:r>
              <a:rPr lang="ko-KR" altLang="en-US"/>
              <a:t>가지 옵션을 사용할 수 있다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Minimum advertising interval : (N*0.625msec) : N=32~16384</a:t>
            </a:r>
            <a:r>
              <a:rPr lang="ko-KR" altLang="en-US"/>
              <a:t>이며 </a:t>
            </a:r>
            <a:r>
              <a:rPr lang="en-US" altLang="ko-KR"/>
              <a:t>20ms~10.24</a:t>
            </a:r>
            <a:r>
              <a:rPr lang="ko-KR" altLang="en-US"/>
              <a:t>초로 변환된다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Maximum advertising interval : (N*0.625msec) : N=32~16384</a:t>
            </a:r>
            <a:r>
              <a:rPr lang="ko-KR" altLang="en-US"/>
              <a:t>이며 </a:t>
            </a:r>
            <a:r>
              <a:rPr lang="en-US" altLang="ko-KR"/>
              <a:t>20ms~10.24</a:t>
            </a:r>
            <a:r>
              <a:rPr lang="ko-KR" altLang="en-US"/>
              <a:t>초로 변환된다</a:t>
            </a:r>
            <a:r>
              <a:rPr lang="en-US" altLang="ko-K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Peer address : </a:t>
            </a:r>
            <a:r>
              <a:rPr lang="ko-KR" altLang="en-US"/>
              <a:t>직접 광고를 사용하는 경우 포함되며 그렇지 않으면 </a:t>
            </a:r>
            <a:r>
              <a:rPr lang="en-US" altLang="ko-KR"/>
              <a:t>Null</a:t>
            </a:r>
            <a:r>
              <a:rPr lang="ko-KR" altLang="en-US"/>
              <a:t>로 설정된다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34353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669" y="3251082"/>
            <a:ext cx="11576638" cy="748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</a:t>
            </a:r>
            <a:r>
              <a:rPr lang="ko-KR" altLang="en-US"/>
              <a:t>위 코드는 광고 간격을 약 </a:t>
            </a:r>
            <a:r>
              <a:rPr lang="en-US" altLang="ko-KR"/>
              <a:t>500ms(</a:t>
            </a:r>
            <a:r>
              <a:rPr lang="en-US" altLang="ko-KR" b="1">
                <a:solidFill>
                  <a:srgbClr val="0000FF"/>
                </a:solidFill>
              </a:rPr>
              <a:t>500ms/0.625ms = 800</a:t>
            </a:r>
            <a:r>
              <a:rPr lang="en-US" altLang="ko-KR"/>
              <a:t>)</a:t>
            </a:r>
            <a:r>
              <a:rPr lang="ko-KR" altLang="en-US"/>
              <a:t>로 설정한다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패킷 충돌을 피하기 위해 임의 지연이 추가된다</a:t>
            </a:r>
            <a:r>
              <a:rPr lang="en-US" altLang="ko-KR"/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36774" y="1352131"/>
            <a:ext cx="788709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1 - Create an LE Advertising Parameters variable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bt_le_adv_param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adv_param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BT_LE_ADV_PARAM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BT_LE_ADV_OPT_NONE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800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801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669" y="839390"/>
            <a:ext cx="11576638" cy="40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main.c</a:t>
            </a:r>
            <a:r>
              <a:rPr lang="ko-KR" altLang="en-US"/>
              <a:t>에 아래 라인을 추가한다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231090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38931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 b="1"/>
              <a:t>2. Declare the Manufacturer Specific Data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</a:t>
            </a:r>
            <a:r>
              <a:rPr lang="ko-KR" altLang="en-US"/>
              <a:t>제조업체별 데이터는 </a:t>
            </a:r>
            <a:r>
              <a:rPr lang="en-US" altLang="ko-KR"/>
              <a:t>Bluetooth LE </a:t>
            </a:r>
            <a:r>
              <a:rPr lang="ko-KR" altLang="en-US"/>
              <a:t>광고에 사용자 정의 데이터를 생성하고 포함하는데 사용된다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포함할 데이터는 </a:t>
            </a:r>
            <a:r>
              <a:rPr lang="en-US" altLang="ko-KR"/>
              <a:t>USE CASE/Application</a:t>
            </a:r>
            <a:r>
              <a:rPr lang="ko-KR" altLang="en-US"/>
              <a:t>에 적합한 모든 형식일 수 있다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2.1 Declare the Company identifier(Company ID)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</a:t>
            </a:r>
            <a:r>
              <a:rPr lang="ko-KR" altLang="en-US"/>
              <a:t>제조업체별 데이터의 처음 </a:t>
            </a:r>
            <a:r>
              <a:rPr lang="en-US" altLang="ko-KR"/>
              <a:t>2</a:t>
            </a:r>
            <a:r>
              <a:rPr lang="ko-KR" altLang="en-US"/>
              <a:t>바이트는 </a:t>
            </a:r>
            <a:r>
              <a:rPr lang="en-US" altLang="ko-KR"/>
              <a:t>Assigned Numbers Document</a:t>
            </a:r>
            <a:r>
              <a:rPr lang="ko-KR" altLang="en-US"/>
              <a:t>의 </a:t>
            </a:r>
            <a:r>
              <a:rPr lang="en-US" altLang="ko-KR"/>
              <a:t>Bluetooth SIG</a:t>
            </a:r>
            <a:r>
              <a:rPr lang="ko-KR" altLang="en-US"/>
              <a:t>에 등록된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회사 식별자이다</a:t>
            </a:r>
            <a:r>
              <a:rPr lang="en-US" altLang="ko-KR"/>
              <a:t>. </a:t>
            </a:r>
            <a:r>
              <a:rPr lang="ko-KR" altLang="en-US"/>
              <a:t>교육</a:t>
            </a:r>
            <a:r>
              <a:rPr lang="en-US" altLang="ko-KR"/>
              <a:t>/</a:t>
            </a:r>
            <a:r>
              <a:rPr lang="ko-KR" altLang="en-US"/>
              <a:t>테스트 목적으로 </a:t>
            </a:r>
            <a:r>
              <a:rPr lang="en-US" altLang="ko-KR"/>
              <a:t>Nordic Semiconductor </a:t>
            </a:r>
            <a:r>
              <a:rPr lang="ko-KR" altLang="en-US"/>
              <a:t>회사 식별자를 사용한다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</a:t>
            </a:r>
            <a:r>
              <a:rPr lang="ko-KR" altLang="en-US"/>
              <a:t>아래 코드를 추가한다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</a:t>
            </a:r>
            <a:r>
              <a:rPr lang="ko-KR" altLang="en-US"/>
              <a:t>주의</a:t>
            </a:r>
            <a:r>
              <a:rPr lang="en-US" altLang="ko-KR"/>
              <a:t>: BLE </a:t>
            </a:r>
            <a:r>
              <a:rPr lang="ko-KR" altLang="en-US"/>
              <a:t>제품은 </a:t>
            </a:r>
            <a:r>
              <a:rPr lang="en-US" altLang="ko-KR"/>
              <a:t>Bluetooth SIG </a:t>
            </a:r>
            <a:r>
              <a:rPr lang="ko-KR" altLang="en-US"/>
              <a:t>회원이 아닌 경우 </a:t>
            </a:r>
            <a:r>
              <a:rPr lang="en-US" altLang="ko-KR"/>
              <a:t>Company ID</a:t>
            </a:r>
            <a:r>
              <a:rPr lang="ko-KR" altLang="en-US"/>
              <a:t>를 사용할 수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    </a:t>
            </a:r>
            <a:r>
              <a:rPr lang="ko-KR" altLang="en-US"/>
              <a:t>제품 출시 준비가 되었다면 </a:t>
            </a:r>
            <a:r>
              <a:rPr lang="en-US" altLang="ko-KR"/>
              <a:t>Company ID</a:t>
            </a:r>
            <a:r>
              <a:rPr lang="ko-KR" altLang="en-US"/>
              <a:t>를 얻기 위해 </a:t>
            </a:r>
            <a:r>
              <a:rPr lang="en-US" altLang="ko-KR"/>
              <a:t>Bluetooth SIG </a:t>
            </a:r>
            <a:r>
              <a:rPr lang="ko-KR" altLang="en-US"/>
              <a:t>멤버쉽을 신청해야 한다</a:t>
            </a:r>
            <a:r>
              <a:rPr lang="en-US" altLang="ko-KR"/>
              <a:t>. 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639535" y="3618766"/>
            <a:ext cx="777784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2.1 - Declare the Company identifier (Company ID)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COMPANY_ID_CODE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         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0x0059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97372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 b="1"/>
              <a:t>2.2 Declare the structure for your custom data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버튼 </a:t>
            </a:r>
            <a:r>
              <a:rPr lang="en-US" altLang="ko-KR"/>
              <a:t>1</a:t>
            </a:r>
            <a:r>
              <a:rPr lang="ko-KR" altLang="en-US"/>
              <a:t>을 누른 횟수를 저장하는 </a:t>
            </a:r>
            <a:r>
              <a:rPr lang="en-US" altLang="ko-KR"/>
              <a:t>unsigned short(2</a:t>
            </a:r>
            <a:r>
              <a:rPr lang="ko-KR" altLang="en-US"/>
              <a:t>바이트</a:t>
            </a:r>
            <a:r>
              <a:rPr lang="en-US" altLang="ko-KR"/>
              <a:t>) </a:t>
            </a:r>
            <a:r>
              <a:rPr lang="ko-KR" altLang="en-US"/>
              <a:t>변수를 선언한다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두 개의 멤버를 갖는 </a:t>
            </a:r>
            <a:r>
              <a:rPr lang="en-US" altLang="ko-KR"/>
              <a:t>adv_mfg_data_type </a:t>
            </a:r>
            <a:r>
              <a:rPr lang="ko-KR" altLang="en-US"/>
              <a:t>구조체를 만든다</a:t>
            </a:r>
            <a:r>
              <a:rPr lang="en-US" altLang="ko-KR"/>
              <a:t>. </a:t>
            </a:r>
            <a:r>
              <a:rPr lang="ko-KR" altLang="en-US"/>
              <a:t>첫번째 멤버는 </a:t>
            </a:r>
            <a:r>
              <a:rPr lang="en-US" altLang="ko-KR"/>
              <a:t>Company ID</a:t>
            </a:r>
            <a:r>
              <a:rPr lang="ko-KR" altLang="en-US"/>
              <a:t>이고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두 번째 멤버 변수는 버튼 </a:t>
            </a:r>
            <a:r>
              <a:rPr lang="en-US" altLang="ko-KR"/>
              <a:t>1</a:t>
            </a:r>
            <a:r>
              <a:rPr lang="ko-KR" altLang="en-US"/>
              <a:t>을 누른 횟수를 나타내는 </a:t>
            </a:r>
            <a:r>
              <a:rPr lang="en-US" altLang="ko-KR"/>
              <a:t>number_press </a:t>
            </a:r>
            <a:r>
              <a:rPr lang="ko-KR" altLang="en-US"/>
              <a:t>이다</a:t>
            </a:r>
            <a:r>
              <a:rPr lang="en-US" altLang="ko-KR"/>
              <a:t>.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48929" y="2352112"/>
            <a:ext cx="950779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2.2 - Declare the structure for your custom data  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typedef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adv_mfg_data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company_code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     /* Company Identifier Code.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number_press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     /* Number of times Button 1 is pressed*/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adv_mfg_data_type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8391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2.3 </a:t>
            </a:r>
            <a:r>
              <a:rPr lang="ko-KR" altLang="en-US"/>
              <a:t>이전 단계에서 생성한 </a:t>
            </a:r>
            <a:r>
              <a:rPr lang="en-US" altLang="ko-KR"/>
              <a:t>adv_mfg_data_type </a:t>
            </a:r>
            <a:r>
              <a:rPr lang="ko-KR" altLang="en-US"/>
              <a:t>유형의 변수를 정의하고 초기화한다</a:t>
            </a:r>
            <a:r>
              <a:rPr lang="en-US" altLang="ko-KR"/>
              <a:t>. 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</a:t>
            </a:r>
            <a:r>
              <a:rPr lang="ko-KR" altLang="en-US"/>
              <a:t>제조업체별 데이터 선언이 모두 선언되었다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다음 단계에서는 </a:t>
            </a:r>
            <a:r>
              <a:rPr lang="en-US" altLang="ko-KR"/>
              <a:t>bt_le_adv_update_data() </a:t>
            </a:r>
            <a:r>
              <a:rPr lang="ko-KR" altLang="en-US"/>
              <a:t>함수를 통해 </a:t>
            </a:r>
            <a:r>
              <a:rPr lang="en-US" altLang="ko-KR"/>
              <a:t>number_press</a:t>
            </a:r>
            <a:r>
              <a:rPr lang="ko-KR" altLang="en-US"/>
              <a:t>를 업데이트하고</a:t>
            </a:r>
            <a:br>
              <a:rPr lang="en-US" altLang="ko-KR"/>
            </a:br>
            <a:r>
              <a:rPr lang="ko-KR" altLang="en-US"/>
              <a:t>광고 데이터를 업데이트하는 버튼 누름 콜백 함수를 추가한다</a:t>
            </a:r>
            <a:r>
              <a:rPr lang="en-US" altLang="ko-KR"/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7083" y="1352131"/>
            <a:ext cx="10618839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2.3 - Define and initialize a variable of type adv_mfg_data_type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adv_mfg_data_type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adv_mfg_data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COMPANY_ID_CODE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04696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3. </a:t>
            </a:r>
            <a:r>
              <a:rPr lang="ko-KR" altLang="en-US"/>
              <a:t>광고 패킷에 제조업체별 데이터를 포함시킨다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광고 패킷 </a:t>
            </a:r>
            <a:r>
              <a:rPr lang="en-US" altLang="ko-KR"/>
              <a:t>ad</a:t>
            </a:r>
            <a:r>
              <a:rPr lang="ko-KR" altLang="en-US"/>
              <a:t>의 정의 내부에 다음을 추가한다</a:t>
            </a:r>
            <a:r>
              <a:rPr lang="en-US" altLang="ko-KR"/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45806" y="1629301"/>
            <a:ext cx="1167910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3 - Include the Manufacturer Specific Data in the advertising packet.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BT_DATA_MANUFACTURER_DATA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*)&amp;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adv_mfg_data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adv_mfg_data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)),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164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9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indent="-268288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</a:rPr>
              <a:t>Installing nRF Connect SDK and VS Code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358B1D-C02C-47DD-9E04-CE0805208DE3}"/>
              </a:ext>
            </a:extLst>
          </p:cNvPr>
          <p:cNvSpPr/>
          <p:nvPr/>
        </p:nvSpPr>
        <p:spPr>
          <a:xfrm>
            <a:off x="402336" y="837152"/>
            <a:ext cx="11533632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b="1"/>
              <a:t> nRF Connect </a:t>
            </a:r>
            <a:r>
              <a:rPr lang="ko-KR" altLang="en-US" sz="1600" b="1"/>
              <a:t>확장 팩을 설치한다</a:t>
            </a:r>
            <a:r>
              <a:rPr lang="en-US" altLang="ko-KR" sz="1600" b="1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 활동 표시줄에서 </a:t>
            </a:r>
            <a:r>
              <a:rPr lang="ko-KR" altLang="en-US" sz="1600" b="1"/>
              <a:t>확장 프로그램</a:t>
            </a:r>
            <a:r>
              <a:rPr lang="en-US" altLang="ko-KR" sz="1600" b="1"/>
              <a:t>(Extensions)</a:t>
            </a:r>
            <a:r>
              <a:rPr lang="ko-KR" altLang="en-US" sz="1600"/>
              <a:t> 아이콘을 클릭한 후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en-US" altLang="ko-KR" sz="1600"/>
              <a:t> </a:t>
            </a:r>
            <a:r>
              <a:rPr lang="ko-KR" altLang="en-US" sz="1600"/>
              <a:t>검색 필드에 </a:t>
            </a:r>
            <a:r>
              <a:rPr lang="en-US" altLang="ko-KR" sz="1600" b="1"/>
              <a:t>nRF Connect for VS Code Extension Pack</a:t>
            </a:r>
            <a:r>
              <a:rPr lang="ko-KR" altLang="en-US" sz="1600"/>
              <a:t>을 입력하고</a:t>
            </a:r>
            <a:r>
              <a:rPr lang="en-US" altLang="ko-KR" sz="1600"/>
              <a:t>, </a:t>
            </a:r>
            <a:r>
              <a:rPr lang="ko-KR" altLang="en-US" sz="1600"/>
              <a:t>아래 그림과 같이 **설치</a:t>
            </a:r>
            <a:r>
              <a:rPr lang="en-US" altLang="ko-KR" sz="1600"/>
              <a:t>(Install)**</a:t>
            </a:r>
            <a:r>
              <a:rPr lang="ko-KR" altLang="en-US" sz="1600"/>
              <a:t>를 클릭한다</a:t>
            </a:r>
            <a:r>
              <a:rPr lang="en-US" altLang="ko-KR" sz="160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F9212C-8014-442D-8AE6-9EFA959A3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3" y="2050800"/>
            <a:ext cx="5584797" cy="1864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CB927B2-23D9-488E-B8A6-39E109EF7382}"/>
              </a:ext>
            </a:extLst>
          </p:cNvPr>
          <p:cNvSpPr/>
          <p:nvPr/>
        </p:nvSpPr>
        <p:spPr>
          <a:xfrm>
            <a:off x="268224" y="4009522"/>
            <a:ext cx="11387328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nRF Connect for VS Code </a:t>
            </a:r>
            <a:r>
              <a:rPr lang="ko-KR" altLang="en-US" sz="1600"/>
              <a:t>확장 팩은 개발자들이 인기 있는 통합 개발 환경</a:t>
            </a:r>
            <a:r>
              <a:rPr lang="en-US" altLang="ko-KR" sz="1600"/>
              <a:t>(IDE)</a:t>
            </a:r>
            <a:r>
              <a:rPr lang="ko-KR" altLang="en-US" sz="1600"/>
              <a:t>인 </a:t>
            </a:r>
            <a:r>
              <a:rPr lang="en-US" altLang="ko-KR" sz="1600"/>
              <a:t>Visual Studio Code(VS Code)</a:t>
            </a:r>
            <a:r>
              <a:rPr lang="ko-KR" altLang="en-US" sz="1600"/>
              <a:t>를 </a:t>
            </a:r>
            <a:br>
              <a:rPr lang="en-US" altLang="ko-KR" sz="1600"/>
            </a:br>
            <a:r>
              <a:rPr lang="ko-KR" altLang="en-US" sz="1600"/>
              <a:t>사용하여 </a:t>
            </a:r>
            <a:r>
              <a:rPr lang="en-US" altLang="ko-KR" sz="1600"/>
              <a:t>Nordic</a:t>
            </a:r>
            <a:r>
              <a:rPr lang="ko-KR" altLang="en-US" sz="1600"/>
              <a:t>의 </a:t>
            </a:r>
            <a:r>
              <a:rPr lang="en-US" altLang="ko-KR" sz="1600"/>
              <a:t>nRF Connect SDK(Software Development Kit)</a:t>
            </a:r>
            <a:r>
              <a:rPr lang="ko-KR" altLang="en-US" sz="1600"/>
              <a:t>를 기반으로 한 임베디드 애플리케이션을 개발</a:t>
            </a:r>
            <a:r>
              <a:rPr lang="en-US" altLang="ko-KR" sz="1600"/>
              <a:t>, </a:t>
            </a:r>
            <a:r>
              <a:rPr lang="ko-KR" altLang="en-US" sz="1600"/>
              <a:t>빌드</a:t>
            </a:r>
            <a:r>
              <a:rPr lang="en-US" altLang="ko-KR" sz="1600"/>
              <a:t>, </a:t>
            </a:r>
            <a:r>
              <a:rPr lang="ko-KR" altLang="en-US" sz="1600"/>
              <a:t>디버그 및 배포할 수 있도록 지원한다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 확장 팩에는 컴파일러</a:t>
            </a:r>
            <a:r>
              <a:rPr lang="en-US" altLang="ko-KR" sz="1600"/>
              <a:t>, </a:t>
            </a:r>
            <a:r>
              <a:rPr lang="ko-KR" altLang="en-US" sz="1600"/>
              <a:t>링커</a:t>
            </a:r>
            <a:r>
              <a:rPr lang="en-US" altLang="ko-KR" sz="1600"/>
              <a:t>, </a:t>
            </a:r>
            <a:r>
              <a:rPr lang="ko-KR" altLang="en-US" sz="1600"/>
              <a:t>전체 빌드 시스템에 대한 인터페이스</a:t>
            </a:r>
            <a:r>
              <a:rPr lang="en-US" altLang="ko-KR" sz="1600"/>
              <a:t>, RTOS </a:t>
            </a:r>
            <a:r>
              <a:rPr lang="ko-KR" altLang="en-US" sz="1600"/>
              <a:t>지원 디버거</a:t>
            </a:r>
            <a:r>
              <a:rPr lang="en-US" altLang="ko-KR" sz="1600"/>
              <a:t>, nRF Connect SDK</a:t>
            </a:r>
            <a:r>
              <a:rPr lang="ko-KR" altLang="en-US" sz="1600"/>
              <a:t>와의 </a:t>
            </a:r>
            <a:br>
              <a:rPr lang="en-US" altLang="ko-KR" sz="1600"/>
            </a:br>
            <a:r>
              <a:rPr lang="ko-KR" altLang="en-US" sz="1600"/>
              <a:t>매끄러운 인터페이스</a:t>
            </a:r>
            <a:r>
              <a:rPr lang="en-US" altLang="ko-KR" sz="1600"/>
              <a:t>, Devicetree </a:t>
            </a:r>
            <a:r>
              <a:rPr lang="ko-KR" altLang="en-US" sz="1600"/>
              <a:t>시각적 편집기</a:t>
            </a:r>
            <a:r>
              <a:rPr lang="en-US" altLang="ko-KR" sz="1600"/>
              <a:t>, </a:t>
            </a:r>
            <a:r>
              <a:rPr lang="ko-KR" altLang="en-US" sz="1600"/>
              <a:t>통합 시리얼 터미널 등의 유용한 개발 도구가 포함되어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67049467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82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 b="1"/>
              <a:t>4. Initialize the button library and set a callback function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4.1 DK </a:t>
            </a:r>
            <a:r>
              <a:rPr lang="ko-KR" altLang="en-US"/>
              <a:t>버튼 및 </a:t>
            </a:r>
            <a:r>
              <a:rPr lang="en-US" altLang="ko-KR"/>
              <a:t>LED </a:t>
            </a:r>
            <a:r>
              <a:rPr lang="ko-KR" altLang="en-US"/>
              <a:t>라이브러리를 사용하여 버튼 </a:t>
            </a:r>
            <a:r>
              <a:rPr lang="en-US" altLang="ko-KR"/>
              <a:t>1</a:t>
            </a:r>
            <a:r>
              <a:rPr lang="ko-KR" altLang="en-US"/>
              <a:t>을 누를 때마다 호출되는 인터럽트</a:t>
            </a:r>
            <a:r>
              <a:rPr lang="en-US" altLang="ko-KR"/>
              <a:t>(callback </a:t>
            </a:r>
            <a:r>
              <a:rPr lang="ko-KR" altLang="en-US"/>
              <a:t>함수</a:t>
            </a:r>
            <a:r>
              <a:rPr lang="en-US" altLang="ko-KR"/>
              <a:t>) </a:t>
            </a:r>
            <a:r>
              <a:rPr lang="ko-KR" altLang="en-US"/>
              <a:t>설정</a:t>
            </a: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560438" y="1678968"/>
            <a:ext cx="11336594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4.1 - Define the initialization function of the buttons and setup interrupt.  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init_button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dk_buttons_init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button_changed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Cannot init buttons (err: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8059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40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4.2 main() </a:t>
            </a:r>
            <a:r>
              <a:rPr lang="ko-KR" altLang="en-US"/>
              <a:t>에서 </a:t>
            </a:r>
            <a:r>
              <a:rPr lang="en-US" altLang="ko-KR"/>
              <a:t>init_button() </a:t>
            </a:r>
            <a:r>
              <a:rPr lang="ko-KR" altLang="en-US"/>
              <a:t>호출</a:t>
            </a: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747252" y="1253132"/>
            <a:ext cx="7728154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4.2 - Setup buttons on your board  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init_button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Button init failed (err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353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5. </a:t>
            </a:r>
            <a:r>
              <a:rPr lang="ko-KR" altLang="en-US"/>
              <a:t>콜백 함수 정의 추가하고 광고 데이터를 동적으로 업데이트한다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button_changed() </a:t>
            </a:r>
            <a:r>
              <a:rPr lang="ko-KR" altLang="en-US"/>
              <a:t>콜백함수 내부에서 광고 데이터를 동적으로 업데이트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bt_le_adv_update_data()</a:t>
            </a:r>
            <a:r>
              <a:rPr lang="ko-KR" altLang="en-US"/>
              <a:t>함수를 사용한다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48" y="2009131"/>
            <a:ext cx="10298715" cy="324594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170534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40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5. button callback </a:t>
            </a:r>
            <a:r>
              <a:rPr lang="ko-KR" altLang="en-US"/>
              <a:t>함수를 추가한다</a:t>
            </a:r>
            <a:r>
              <a:rPr lang="en-US" altLang="ko-KR"/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99768" y="1273473"/>
            <a:ext cx="11592232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5 - Add the definition of callback function and update the advertising data dynamically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button_changed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has_changed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has_changed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USER_BUTTON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    </a:t>
            </a:r>
            <a:r>
              <a:rPr lang="en-US" altLang="ko-KR">
                <a:solidFill>
                  <a:srgbClr val="FFFF00"/>
                </a:solidFill>
                <a:latin typeface="Consolas" panose="020B0609020204030204" pitchFamily="49" charset="0"/>
              </a:rPr>
              <a:t>// #1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   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adv_mfg_data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number_press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   </a:t>
            </a:r>
            <a:r>
              <a:rPr lang="en-US" altLang="ko-KR">
                <a:solidFill>
                  <a:srgbClr val="FFFF00"/>
                </a:solidFill>
                <a:latin typeface="Consolas" panose="020B0609020204030204" pitchFamily="49" charset="0"/>
              </a:rPr>
              <a:t>// #2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  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bt_le_adv_update_data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));   </a:t>
            </a:r>
            <a:r>
              <a:rPr lang="en-US" altLang="ko-KR">
                <a:solidFill>
                  <a:srgbClr val="FFFF00"/>
                </a:solidFill>
                <a:latin typeface="Consolas" panose="020B0609020204030204" pitchFamily="49" charset="0"/>
              </a:rPr>
              <a:t>// #3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6588" y="3990954"/>
            <a:ext cx="4060727" cy="1094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/>
              <a:t>#1. </a:t>
            </a:r>
            <a:r>
              <a:rPr lang="ko-KR" altLang="en-US"/>
              <a:t>어떤 버튼이 눌러졌는지 확인</a:t>
            </a:r>
            <a:endParaRPr lang="en-US" altLang="ko-KR"/>
          </a:p>
          <a:p>
            <a:pPr>
              <a:lnSpc>
                <a:spcPts val="2700"/>
              </a:lnSpc>
            </a:pPr>
            <a:r>
              <a:rPr lang="en-US" altLang="ko-KR"/>
              <a:t>#2. press </a:t>
            </a:r>
            <a:r>
              <a:rPr lang="ko-KR" altLang="en-US"/>
              <a:t>횟수 업데이트</a:t>
            </a:r>
            <a:endParaRPr lang="en-US" altLang="ko-KR"/>
          </a:p>
          <a:p>
            <a:pPr>
              <a:lnSpc>
                <a:spcPts val="2700"/>
              </a:lnSpc>
            </a:pPr>
            <a:r>
              <a:rPr lang="en-US" altLang="ko-KR"/>
              <a:t>#3. </a:t>
            </a:r>
            <a:r>
              <a:rPr lang="ko-KR" altLang="en-US"/>
              <a:t>광고 데이터를 동적으로 업데이트</a:t>
            </a:r>
          </a:p>
        </p:txBody>
      </p:sp>
    </p:spTree>
    <p:extLst>
      <p:ext uri="{BB962C8B-B14F-4D97-AF65-F5344CB8AC3E}">
        <p14:creationId xmlns:p14="http://schemas.microsoft.com/office/powerpoint/2010/main" val="261658034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6. Build &amp; flash</a:t>
            </a:r>
            <a:br>
              <a:rPr lang="en-US" altLang="ko-KR"/>
            </a:br>
            <a:r>
              <a:rPr lang="en-US" altLang="ko-KR"/>
              <a:t>   LED1</a:t>
            </a:r>
            <a:r>
              <a:rPr lang="ko-KR" altLang="en-US"/>
              <a:t>이 깜박이면 보드가 광고중이다</a:t>
            </a:r>
            <a:r>
              <a:rPr lang="en-US" altLang="ko-KR"/>
              <a:t>. 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7.  nRF Connect </a:t>
            </a:r>
            <a:r>
              <a:rPr lang="ko-KR" altLang="en-US"/>
              <a:t>앱 확인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68" y="2498241"/>
            <a:ext cx="4709568" cy="313971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26426" y="2821858"/>
            <a:ext cx="1012722" cy="599768"/>
          </a:xfrm>
          <a:prstGeom prst="round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51871" y="3048000"/>
            <a:ext cx="5498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이전 실습에서 </a:t>
            </a:r>
            <a:r>
              <a:rPr lang="en-US" altLang="ko-KR"/>
              <a:t>interva</a:t>
            </a:r>
            <a:r>
              <a:rPr lang="ko-KR" altLang="en-US"/>
              <a:t>이 </a:t>
            </a:r>
            <a:r>
              <a:rPr lang="en-US" altLang="ko-KR"/>
              <a:t>100~150msec </a:t>
            </a:r>
            <a:r>
              <a:rPr lang="ko-KR" altLang="en-US"/>
              <a:t>였으나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이번 실습에서는 약 </a:t>
            </a:r>
            <a:r>
              <a:rPr lang="en-US" altLang="ko-KR"/>
              <a:t>500msec </a:t>
            </a:r>
            <a:r>
              <a:rPr lang="ko-KR" altLang="en-US"/>
              <a:t>임을 확인할 수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4894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8. Nordic_Beacon</a:t>
            </a:r>
            <a:r>
              <a:rPr lang="ko-KR" altLang="en-US"/>
              <a:t>을 탭하면 광고 데이터를 볼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제조업체 데이터가 </a:t>
            </a:r>
            <a:r>
              <a:rPr lang="en-US" altLang="ko-KR"/>
              <a:t>Nordic Semiconductor</a:t>
            </a:r>
            <a:r>
              <a:rPr lang="ko-KR" altLang="en-US"/>
              <a:t>의 회사 </a:t>
            </a:r>
            <a:r>
              <a:rPr lang="en-US" altLang="ko-KR"/>
              <a:t>ID</a:t>
            </a:r>
            <a:r>
              <a:rPr lang="ko-KR" altLang="en-US"/>
              <a:t> 내에 광고가 포함되어 있는 것을 볼 수 있다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9. </a:t>
            </a:r>
            <a:r>
              <a:rPr lang="ko-KR" altLang="en-US"/>
              <a:t>제조업체 데이터를 탭하여 데이터 표시 방법을 변경하고 </a:t>
            </a:r>
            <a:r>
              <a:rPr lang="en-US" altLang="ko-KR"/>
              <a:t>unsigned int16</a:t>
            </a:r>
            <a:r>
              <a:rPr lang="ko-KR" altLang="en-US"/>
              <a:t>을 선택한다</a:t>
            </a:r>
            <a:r>
              <a:rPr lang="en-US" altLang="ko-KR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26" y="2157800"/>
            <a:ext cx="4709568" cy="313971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052052" y="4237703"/>
            <a:ext cx="3883742" cy="462116"/>
          </a:xfrm>
          <a:prstGeom prst="round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7800"/>
            <a:ext cx="3401961" cy="315303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395925" y="3918154"/>
            <a:ext cx="1784514" cy="417872"/>
          </a:xfrm>
          <a:prstGeom prst="round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9917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Dynamic changing the advertising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269" y="771833"/>
            <a:ext cx="1157663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10. </a:t>
            </a:r>
            <a:r>
              <a:rPr lang="ko-KR" altLang="en-US"/>
              <a:t>보드의</a:t>
            </a:r>
            <a:r>
              <a:rPr lang="en-US" altLang="ko-KR"/>
              <a:t> </a:t>
            </a:r>
            <a:r>
              <a:rPr lang="ko-KR" altLang="en-US"/>
              <a:t>버튼 </a:t>
            </a:r>
            <a:r>
              <a:rPr lang="en-US" altLang="ko-KR"/>
              <a:t>1</a:t>
            </a:r>
            <a:r>
              <a:rPr lang="ko-KR" altLang="en-US"/>
              <a:t>을 누른다</a:t>
            </a:r>
            <a:r>
              <a:rPr lang="en-US" altLang="ko-KR"/>
              <a:t>.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  </a:t>
            </a:r>
            <a:r>
              <a:rPr lang="ko-KR" altLang="en-US"/>
              <a:t>버튼을 누를 때마다 카운트가 </a:t>
            </a:r>
            <a:r>
              <a:rPr lang="en-US" altLang="ko-KR"/>
              <a:t>1</a:t>
            </a:r>
            <a:r>
              <a:rPr lang="ko-KR" altLang="en-US"/>
              <a:t>씩 증가한다</a:t>
            </a:r>
            <a:r>
              <a:rPr lang="en-US" altLang="ko-KR"/>
              <a:t>. </a:t>
            </a:r>
            <a:r>
              <a:rPr lang="ko-KR" altLang="en-US"/>
              <a:t>휴대폰은 스캔 모드에 있어야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기본적으로 스마트폰 </a:t>
            </a:r>
            <a:r>
              <a:rPr lang="en-US" altLang="ko-KR"/>
              <a:t>nRF Connect</a:t>
            </a:r>
            <a:r>
              <a:rPr lang="ko-KR" altLang="en-US"/>
              <a:t>의 검색 기간은 </a:t>
            </a:r>
            <a:r>
              <a:rPr lang="en-US" altLang="ko-KR"/>
              <a:t>45</a:t>
            </a:r>
            <a:r>
              <a:rPr lang="ko-KR" altLang="en-US"/>
              <a:t>초로 설정된다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설정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스캐너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스캔 기간으로 이동하여 스캐닝 시간을 변경할 수 있다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4" y="2504049"/>
            <a:ext cx="4724809" cy="28729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273319" y="4468760"/>
            <a:ext cx="1686191" cy="260556"/>
          </a:xfrm>
          <a:prstGeom prst="round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9189B-ACEF-4827-B61D-52543E9A2134}"/>
              </a:ext>
            </a:extLst>
          </p:cNvPr>
          <p:cNvSpPr txBox="1"/>
          <p:nvPr/>
        </p:nvSpPr>
        <p:spPr>
          <a:xfrm>
            <a:off x="682580" y="5516233"/>
            <a:ext cx="9955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rgbClr val="0000FF"/>
                </a:solidFill>
              </a:rPr>
              <a:t>앱에서 </a:t>
            </a:r>
            <a:r>
              <a:rPr lang="en-US" altLang="ko-KR" sz="1600" b="1">
                <a:solidFill>
                  <a:srgbClr val="0000FF"/>
                </a:solidFill>
              </a:rPr>
              <a:t>SCAN </a:t>
            </a:r>
            <a:r>
              <a:rPr lang="ko-KR" altLang="en-US" sz="1600" b="1">
                <a:solidFill>
                  <a:srgbClr val="0000FF"/>
                </a:solidFill>
              </a:rPr>
              <a:t>을 클릭하고</a:t>
            </a:r>
            <a:r>
              <a:rPr lang="en-US" altLang="ko-KR" sz="1600" b="1">
                <a:solidFill>
                  <a:srgbClr val="0000FF"/>
                </a:solidFill>
              </a:rPr>
              <a:t>, </a:t>
            </a:r>
            <a:r>
              <a:rPr lang="ko-KR" altLang="en-US" sz="1600" b="1">
                <a:solidFill>
                  <a:srgbClr val="0000FF"/>
                </a:solidFill>
              </a:rPr>
              <a:t>스캔 중일때 값을 읽어 표시한다</a:t>
            </a:r>
            <a:r>
              <a:rPr lang="en-US" altLang="ko-KR" sz="1600" b="1">
                <a:solidFill>
                  <a:srgbClr val="0000F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rgbClr val="0000FF"/>
                </a:solidFill>
              </a:rPr>
              <a:t>앱 메뉴 설정에서 </a:t>
            </a:r>
            <a:r>
              <a:rPr lang="en-US" altLang="ko-KR" sz="1600" b="1">
                <a:solidFill>
                  <a:srgbClr val="0000FF"/>
                </a:solidFill>
              </a:rPr>
              <a:t>Scanning perio</a:t>
            </a:r>
            <a:r>
              <a:rPr lang="ko-KR" altLang="en-US" sz="1600" b="1">
                <a:solidFill>
                  <a:srgbClr val="0000FF"/>
                </a:solidFill>
              </a:rPr>
              <a:t>를 </a:t>
            </a:r>
            <a:r>
              <a:rPr lang="en-US" altLang="ko-KR" sz="1600" b="1">
                <a:solidFill>
                  <a:srgbClr val="0000FF"/>
                </a:solidFill>
              </a:rPr>
              <a:t>Manual </a:t>
            </a:r>
            <a:r>
              <a:rPr lang="ko-KR" altLang="en-US" sz="1600" b="1">
                <a:solidFill>
                  <a:srgbClr val="0000FF"/>
                </a:solidFill>
              </a:rPr>
              <a:t>로 설정하고</a:t>
            </a:r>
            <a:r>
              <a:rPr lang="en-US" altLang="ko-KR" sz="1600" b="1">
                <a:solidFill>
                  <a:srgbClr val="0000FF"/>
                </a:solidFill>
              </a:rPr>
              <a:t>, </a:t>
            </a:r>
            <a:r>
              <a:rPr lang="ko-KR" altLang="en-US" sz="1600" b="1">
                <a:solidFill>
                  <a:srgbClr val="0000FF"/>
                </a:solidFill>
              </a:rPr>
              <a:t>한 번만 </a:t>
            </a:r>
            <a:r>
              <a:rPr lang="en-US" altLang="ko-KR" sz="1600" b="1">
                <a:solidFill>
                  <a:srgbClr val="0000FF"/>
                </a:solidFill>
              </a:rPr>
              <a:t>SCAN </a:t>
            </a:r>
            <a:r>
              <a:rPr lang="ko-KR" altLang="en-US" sz="1600" b="1">
                <a:solidFill>
                  <a:srgbClr val="0000FF"/>
                </a:solidFill>
              </a:rPr>
              <a:t>버튼 누르면 계속 스캔하게 됨</a:t>
            </a:r>
          </a:p>
        </p:txBody>
      </p:sp>
    </p:spTree>
    <p:extLst>
      <p:ext uri="{BB962C8B-B14F-4D97-AF65-F5344CB8AC3E}">
        <p14:creationId xmlns:p14="http://schemas.microsoft.com/office/powerpoint/2010/main" val="26663571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2.  </a:t>
            </a:r>
            <a:r>
              <a:rPr lang="ko-KR" altLang="en-US" b="1">
                <a:solidFill>
                  <a:schemeClr val="tx1"/>
                </a:solidFill>
              </a:rPr>
              <a:t>안드로이드 폰이 없는 경우 </a:t>
            </a:r>
            <a:r>
              <a:rPr lang="en-US" altLang="ko-KR" b="1">
                <a:solidFill>
                  <a:schemeClr val="tx1"/>
                </a:solidFill>
              </a:rPr>
              <a:t>PC Program </a:t>
            </a:r>
            <a:r>
              <a:rPr lang="ko-KR" altLang="en-US" b="1">
                <a:solidFill>
                  <a:schemeClr val="tx1"/>
                </a:solidFill>
              </a:rPr>
              <a:t>에서 확인 방법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CD9C2E-4EA9-4017-9B35-A523725A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7" y="1362627"/>
            <a:ext cx="5957030" cy="2269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600A3-D0AC-4CE1-9CC7-9C22AD601843}"/>
              </a:ext>
            </a:extLst>
          </p:cNvPr>
          <p:cNvSpPr txBox="1"/>
          <p:nvPr/>
        </p:nvSpPr>
        <p:spPr>
          <a:xfrm>
            <a:off x="302103" y="793592"/>
            <a:ext cx="753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 nRF</a:t>
            </a:r>
            <a:r>
              <a:rPr lang="ko-KR" altLang="en-US"/>
              <a:t> </a:t>
            </a:r>
            <a:r>
              <a:rPr lang="en-US" altLang="ko-KR"/>
              <a:t>connect for Desktop </a:t>
            </a:r>
            <a:r>
              <a:rPr lang="ko-KR" altLang="en-US"/>
              <a:t>프로그램에서 </a:t>
            </a:r>
            <a:r>
              <a:rPr lang="en-US" altLang="ko-KR"/>
              <a:t>Bluetooth Low Energy </a:t>
            </a:r>
            <a:r>
              <a:rPr lang="ko-KR" altLang="en-US"/>
              <a:t>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806C84-7C41-4607-8AF2-AA1E86D3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66" y="2157625"/>
            <a:ext cx="5439534" cy="4610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36ACE-AEE7-42B1-851B-BE038B0CBE13}"/>
              </a:ext>
            </a:extLst>
          </p:cNvPr>
          <p:cNvSpPr txBox="1"/>
          <p:nvPr/>
        </p:nvSpPr>
        <p:spPr>
          <a:xfrm>
            <a:off x="6658001" y="1788293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모니터링용으로 사용할 </a:t>
            </a:r>
            <a:r>
              <a:rPr lang="en-US" altLang="ko-KR"/>
              <a:t>nRF </a:t>
            </a:r>
            <a:r>
              <a:rPr lang="ko-KR" altLang="en-US"/>
              <a:t>보드를 노트북에 연결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29402A8-9CFC-417D-BD80-2B0D18ECD535}"/>
              </a:ext>
            </a:extLst>
          </p:cNvPr>
          <p:cNvSpPr/>
          <p:nvPr/>
        </p:nvSpPr>
        <p:spPr>
          <a:xfrm>
            <a:off x="6752466" y="6349285"/>
            <a:ext cx="1593044" cy="4190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38485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21636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600" b="1">
                <a:solidFill>
                  <a:schemeClr val="tx1"/>
                </a:solidFill>
              </a:rPr>
              <a:t>Exercise 3. Connectable advertising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7833" y="2458965"/>
            <a:ext cx="115766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앞에서 다룬 비연결형 광고에서 연결형 광고로 전환해보자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 가능한 광고는 주변 장치에서 자신의 존재를 알리고 중앙 장치가 연결 설정할 수 있도록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광고 데이터에 </a:t>
            </a:r>
            <a:r>
              <a:rPr lang="en-US" altLang="ko-KR"/>
              <a:t>LBS </a:t>
            </a:r>
            <a:r>
              <a:rPr lang="ko-KR" altLang="en-US"/>
              <a:t>서비스용 </a:t>
            </a:r>
            <a:r>
              <a:rPr lang="en-US" altLang="ko-KR"/>
              <a:t>UUID</a:t>
            </a:r>
            <a:r>
              <a:rPr lang="ko-KR" altLang="en-US"/>
              <a:t>를 포함시켜 중앙에서 사용 가능한 서비스를 기반으로 </a:t>
            </a:r>
            <a:br>
              <a:rPr lang="en-US" altLang="ko-KR"/>
            </a:br>
            <a:r>
              <a:rPr lang="ko-KR" altLang="en-US"/>
              <a:t>연결 여부를 결정하는 데 사용할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마지막으로 주변기기의 </a:t>
            </a:r>
            <a:r>
              <a:rPr lang="en-US" altLang="ko-KR"/>
              <a:t>Bluetooth LE </a:t>
            </a:r>
            <a:r>
              <a:rPr lang="ko-KR" altLang="en-US"/>
              <a:t>주소를 수동으로 구성하는 방법을 알아본다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주소는 </a:t>
            </a:r>
            <a:r>
              <a:rPr lang="en-US" altLang="ko-KR"/>
              <a:t>Android  </a:t>
            </a:r>
            <a:r>
              <a:rPr lang="ko-KR" altLang="en-US"/>
              <a:t>휴대폰에서만 표시된다</a:t>
            </a:r>
            <a:r>
              <a:rPr lang="en-US" altLang="ko-KR"/>
              <a:t>.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5050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3 -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96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3.  l2/l2_e3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269" y="771833"/>
            <a:ext cx="11576638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600"/>
              </a:spcAft>
              <a:buAutoNum type="arabicPeriod"/>
            </a:pPr>
            <a:r>
              <a:rPr lang="en-US" altLang="ko-KR"/>
              <a:t>Bluetooth LE stack</a:t>
            </a:r>
            <a:r>
              <a:rPr lang="ko-KR" altLang="en-US"/>
              <a:t>에서 주변 장치 역할을 지원하도록 지정한다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 prj.conf</a:t>
            </a: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AutoNum type="arabicPeriod"/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>
                <a:sym typeface="Wingdings" panose="05000000000000000000" pitchFamily="2" charset="2"/>
              </a:rPr>
              <a:t>    </a:t>
            </a:r>
            <a:r>
              <a:rPr lang="ko-KR" altLang="en-US">
                <a:sym typeface="Wingdings" panose="05000000000000000000" pitchFamily="2" charset="2"/>
              </a:rPr>
              <a:t>이 플래그를 활성화하면 </a:t>
            </a:r>
            <a:r>
              <a:rPr lang="en-US" altLang="ko-KR">
                <a:sym typeface="Wingdings" panose="05000000000000000000" pitchFamily="2" charset="2"/>
              </a:rPr>
              <a:t>GATT </a:t>
            </a:r>
            <a:r>
              <a:rPr lang="ko-KR" altLang="en-US">
                <a:sym typeface="Wingdings" panose="05000000000000000000" pitchFamily="2" charset="2"/>
              </a:rPr>
              <a:t>및 </a:t>
            </a:r>
            <a:r>
              <a:rPr lang="en-US" altLang="ko-KR">
                <a:sym typeface="Wingdings" panose="05000000000000000000" pitchFamily="2" charset="2"/>
              </a:rPr>
              <a:t>ATT</a:t>
            </a:r>
            <a:r>
              <a:rPr lang="ko-KR" altLang="en-US">
                <a:sym typeface="Wingdings" panose="05000000000000000000" pitchFamily="2" charset="2"/>
              </a:rPr>
              <a:t>를 포함하여 주변 역할에 필요한 기능을 사용할 수 있다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  </a:t>
            </a:r>
            <a:r>
              <a:rPr lang="ko-KR" altLang="en-US">
                <a:sym typeface="Wingdings" panose="05000000000000000000" pitchFamily="2" charset="2"/>
              </a:rPr>
              <a:t>동시 연결 </a:t>
            </a:r>
            <a:r>
              <a:rPr lang="en-US" altLang="ko-KR">
                <a:sym typeface="Wingdings" panose="05000000000000000000" pitchFamily="2" charset="2"/>
              </a:rPr>
              <a:t>CONFIG_BT_MAX_CONN </a:t>
            </a:r>
            <a:r>
              <a:rPr lang="ko-KR" altLang="en-US">
                <a:sym typeface="Wingdings" panose="05000000000000000000" pitchFamily="2" charset="2"/>
              </a:rPr>
              <a:t>의 기본 수는 </a:t>
            </a:r>
            <a:r>
              <a:rPr lang="en-US" altLang="ko-KR">
                <a:sym typeface="Wingdings" panose="05000000000000000000" pitchFamily="2" charset="2"/>
              </a:rPr>
              <a:t>‘1’</a:t>
            </a:r>
            <a:r>
              <a:rPr lang="ko-KR" altLang="en-US">
                <a:sym typeface="Wingdings" panose="05000000000000000000" pitchFamily="2" charset="2"/>
              </a:rPr>
              <a:t>이다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>
                <a:sym typeface="Wingdings" panose="05000000000000000000" pitchFamily="2" charset="2"/>
              </a:rPr>
              <a:t>2. BLE device </a:t>
            </a:r>
            <a:r>
              <a:rPr lang="ko-KR" altLang="en-US">
                <a:sym typeface="Wingdings" panose="05000000000000000000" pitchFamily="2" charset="2"/>
              </a:rPr>
              <a:t>이름을 설정한다</a:t>
            </a:r>
            <a:r>
              <a:rPr lang="en-US" altLang="ko-KR">
                <a:sym typeface="Wingdings" panose="05000000000000000000" pitchFamily="2" charset="2"/>
              </a:rPr>
              <a:t>. </a:t>
            </a:r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655508" y="1174187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# STEP 1 - Include the Peripheral Role support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CONFIG_BT_PERIPHERAL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y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5508" y="3700946"/>
            <a:ext cx="906926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# STEP 2 - Change the Bluetooth LE device name to Nordic_Peripheral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CONFIG_BT_DEVICE_NAME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Nordic_Beacon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2244-6DE2-4E99-9DB7-2986033923C6}"/>
              </a:ext>
            </a:extLst>
          </p:cNvPr>
          <p:cNvSpPr txBox="1"/>
          <p:nvPr/>
        </p:nvSpPr>
        <p:spPr>
          <a:xfrm>
            <a:off x="3528811" y="4414015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YDSon_Beacon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6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9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indent="-268288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</a:rPr>
              <a:t>Installing nRF Connect SDK and VS Code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39E7D8-B000-435E-A4CE-549272AD0291}"/>
              </a:ext>
            </a:extLst>
          </p:cNvPr>
          <p:cNvSpPr/>
          <p:nvPr/>
        </p:nvSpPr>
        <p:spPr>
          <a:xfrm>
            <a:off x="219456" y="881069"/>
            <a:ext cx="11484864" cy="44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nRF Connect for VS Code </a:t>
            </a:r>
            <a:r>
              <a:rPr lang="ko-KR" altLang="en-US" sz="1600"/>
              <a:t>확장 팩은 다음 구성 요소로 이루어져 있습니다</a:t>
            </a:r>
            <a:r>
              <a:rPr lang="en-US" altLang="ko-KR" sz="1600"/>
              <a:t>:</a:t>
            </a:r>
          </a:p>
          <a:p>
            <a:pPr marL="268288" indent="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 nRF Connect for VS Code</a:t>
            </a:r>
            <a:r>
              <a:rPr lang="en-US" altLang="ko-KR" sz="1600"/>
              <a:t>: </a:t>
            </a:r>
            <a:r>
              <a:rPr lang="ko-KR" altLang="en-US" sz="1600"/>
              <a:t>빌드 시스템 및 </a:t>
            </a:r>
            <a:r>
              <a:rPr lang="en-US" altLang="ko-KR" sz="1600"/>
              <a:t>nRF Connect SDK</a:t>
            </a:r>
            <a:r>
              <a:rPr lang="ko-KR" altLang="en-US" sz="1600"/>
              <a:t>와의 인터페이스를 제공하는 주요 확장 기능이다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또한 </a:t>
            </a:r>
            <a:r>
              <a:rPr lang="en-US" altLang="ko-KR" sz="1600"/>
              <a:t>nRF Connect SDK </a:t>
            </a:r>
            <a:r>
              <a:rPr lang="ko-KR" altLang="en-US" sz="1600"/>
              <a:t>버전과 툴체인을 관리하고 활성 </a:t>
            </a:r>
            <a:r>
              <a:rPr lang="en-US" altLang="ko-KR" sz="1600"/>
              <a:t>SDK/</a:t>
            </a:r>
            <a:r>
              <a:rPr lang="ko-KR" altLang="en-US" sz="1600"/>
              <a:t>툴체인 버전을 설정하는 인터페이스를 제공한다</a:t>
            </a:r>
            <a:r>
              <a:rPr lang="en-US" altLang="ko-KR" sz="1600"/>
              <a:t>.</a:t>
            </a:r>
          </a:p>
          <a:p>
            <a:pPr marL="268288" indent="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 nRF DeviceTree</a:t>
            </a:r>
            <a:r>
              <a:rPr lang="en-US" altLang="ko-KR" sz="1600"/>
              <a:t>: Devicetree </a:t>
            </a:r>
            <a:r>
              <a:rPr lang="ko-KR" altLang="en-US" sz="1600"/>
              <a:t>언어 지원과 </a:t>
            </a:r>
            <a:r>
              <a:rPr lang="en-US" altLang="ko-KR" sz="1600"/>
              <a:t>Devicetree </a:t>
            </a:r>
            <a:r>
              <a:rPr lang="ko-KR" altLang="en-US" sz="1600"/>
              <a:t>시각적 편집기를 제공한다</a:t>
            </a:r>
            <a:r>
              <a:rPr lang="en-US" altLang="ko-KR" sz="1600"/>
              <a:t>.</a:t>
            </a:r>
          </a:p>
          <a:p>
            <a:pPr marL="268288" indent="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 nRF Kconfig</a:t>
            </a:r>
            <a:r>
              <a:rPr lang="en-US" altLang="ko-KR" sz="1600"/>
              <a:t>: Kconfig </a:t>
            </a:r>
            <a:r>
              <a:rPr lang="ko-KR" altLang="en-US" sz="1600"/>
              <a:t>언어 지원을 제공한다</a:t>
            </a:r>
            <a:r>
              <a:rPr lang="en-US" altLang="ko-KR" sz="1600"/>
              <a:t>.</a:t>
            </a:r>
          </a:p>
          <a:p>
            <a:pPr marL="268288" indent="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 nRF Terminal</a:t>
            </a:r>
            <a:r>
              <a:rPr lang="en-US" altLang="ko-KR" sz="1600"/>
              <a:t>: </a:t>
            </a:r>
            <a:r>
              <a:rPr lang="ko-KR" altLang="en-US" sz="1600"/>
              <a:t>시리얼 및 </a:t>
            </a:r>
            <a:r>
              <a:rPr lang="en-US" altLang="ko-KR" sz="1600"/>
              <a:t>RTT </a:t>
            </a:r>
            <a:r>
              <a:rPr lang="ko-KR" altLang="en-US" sz="1600"/>
              <a:t>터미널을 제공한다</a:t>
            </a:r>
            <a:r>
              <a:rPr lang="en-US" altLang="ko-KR" sz="1600"/>
              <a:t>.</a:t>
            </a:r>
          </a:p>
          <a:p>
            <a:pPr marL="268288" indent="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 C/C++ from Microsoft</a:t>
            </a:r>
            <a:r>
              <a:rPr lang="en-US" altLang="ko-KR" sz="1600"/>
              <a:t>: IntelliSense</a:t>
            </a:r>
            <a:r>
              <a:rPr lang="ko-KR" altLang="en-US" sz="1600"/>
              <a:t>와 같은 기능을 포함한 </a:t>
            </a:r>
            <a:r>
              <a:rPr lang="en-US" altLang="ko-KR" sz="1600"/>
              <a:t>C/C++ </a:t>
            </a:r>
            <a:r>
              <a:rPr lang="ko-KR" altLang="en-US" sz="1600"/>
              <a:t>언어 지원을 추가한다</a:t>
            </a:r>
            <a:r>
              <a:rPr lang="en-US" altLang="ko-KR" sz="1600"/>
              <a:t>.</a:t>
            </a:r>
          </a:p>
          <a:p>
            <a:pPr marL="268288" indent="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 CMake</a:t>
            </a:r>
            <a:r>
              <a:rPr lang="en-US" altLang="ko-KR" sz="1600"/>
              <a:t>: CMake </a:t>
            </a:r>
            <a:r>
              <a:rPr lang="ko-KR" altLang="en-US" sz="1600"/>
              <a:t>언어 지원을 제공한다</a:t>
            </a:r>
            <a:r>
              <a:rPr lang="en-US" altLang="ko-KR" sz="1600"/>
              <a:t>.</a:t>
            </a:r>
          </a:p>
          <a:p>
            <a:pPr marL="268288" indent="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 GNU Linker Map Files</a:t>
            </a:r>
            <a:r>
              <a:rPr lang="en-US" altLang="ko-KR" sz="1600"/>
              <a:t>: </a:t>
            </a:r>
            <a:r>
              <a:rPr lang="ko-KR" altLang="en-US" sz="1600"/>
              <a:t>링커 맵 파일 지원을 제공한다</a:t>
            </a:r>
            <a:r>
              <a:rPr lang="en-US" altLang="ko-KR" sz="1600"/>
              <a:t>.</a:t>
            </a:r>
            <a:br>
              <a:rPr lang="en-US" altLang="ko-KR" sz="1600"/>
            </a:b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 확장을 통해 원하는 버전의 </a:t>
            </a:r>
            <a:r>
              <a:rPr lang="en-US" altLang="ko-KR" sz="1600"/>
              <a:t>nRF Connect SDK</a:t>
            </a:r>
            <a:r>
              <a:rPr lang="ko-KR" altLang="en-US" sz="1600"/>
              <a:t>와 해당 툴체인을 다운로드할 수 있다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nRF Connect for VS Code</a:t>
            </a:r>
            <a:r>
              <a:rPr lang="ko-KR" altLang="en-US" sz="1600"/>
              <a:t>에 대한 전체 문서는 </a:t>
            </a:r>
            <a:r>
              <a:rPr lang="ko-KR" altLang="en-US" sz="1600">
                <a:hlinkClick r:id="rId2"/>
              </a:rPr>
              <a:t>여기</a:t>
            </a:r>
            <a:r>
              <a:rPr lang="ko-KR" altLang="en-US" sz="1600"/>
              <a:t>에서 확인할 수 있습니다</a:t>
            </a:r>
            <a:r>
              <a:rPr lang="en-US" altLang="ko-KR" sz="160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39D261-53C1-4B11-9827-EC5FB466CB39}"/>
              </a:ext>
            </a:extLst>
          </p:cNvPr>
          <p:cNvSpPr/>
          <p:nvPr/>
        </p:nvSpPr>
        <p:spPr>
          <a:xfrm>
            <a:off x="2151736" y="5334819"/>
            <a:ext cx="581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nRF Connect for VS Code - nRF Connect for VS Code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D061BB-179B-4F2F-86BB-E3AE510C6FD2}"/>
              </a:ext>
            </a:extLst>
          </p:cNvPr>
          <p:cNvSpPr/>
          <p:nvPr/>
        </p:nvSpPr>
        <p:spPr>
          <a:xfrm>
            <a:off x="310896" y="5976931"/>
            <a:ext cx="1157020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/>
              <a:t>모든 기능을 사용하려면 단순히 </a:t>
            </a:r>
            <a:r>
              <a:rPr lang="en-US" altLang="ko-KR" sz="1600" b="1"/>
              <a:t>nRF Connect for VS Code</a:t>
            </a:r>
            <a:r>
              <a:rPr lang="ko-KR" altLang="en-US" sz="1600"/>
              <a:t>만 설치하는 것이 아니라</a:t>
            </a:r>
            <a:r>
              <a:rPr lang="en-US" altLang="ko-KR" sz="1600"/>
              <a:t>, </a:t>
            </a:r>
            <a:r>
              <a:rPr lang="ko-KR" altLang="en-US" sz="1600"/>
              <a:t>위 동영상에 나와 있듯이 </a:t>
            </a:r>
            <a:r>
              <a:rPr lang="en-US" altLang="ko-KR" sz="1600" b="1"/>
              <a:t>nRF Connect for VS Code </a:t>
            </a:r>
            <a:r>
              <a:rPr lang="ko-KR" altLang="en-US" sz="1600" b="1"/>
              <a:t>확장 팩</a:t>
            </a:r>
            <a:r>
              <a:rPr lang="ko-KR" altLang="en-US" sz="1600"/>
              <a:t> 전체를 설치하는 것이 중요합니다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4903122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3.  lesson2/blefund_less2_exer3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269" y="771833"/>
            <a:ext cx="11576638" cy="35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3. Prepare the advertising data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3.1 </a:t>
            </a:r>
            <a:r>
              <a:rPr lang="ko-KR" altLang="en-US"/>
              <a:t>플래그를 설정하고 광고 패킷에 장치 이름을 입력한다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패킷에 </a:t>
            </a:r>
            <a:r>
              <a:rPr lang="en-US" altLang="ko-KR"/>
              <a:t>device name</a:t>
            </a:r>
            <a:r>
              <a:rPr lang="ko-KR" altLang="en-US"/>
              <a:t>을 포함시키고</a:t>
            </a:r>
            <a:r>
              <a:rPr lang="en-US" altLang="ko-KR"/>
              <a:t>, </a:t>
            </a:r>
            <a:r>
              <a:rPr lang="ko-KR" altLang="en-US"/>
              <a:t>장치가 비콘이 아닌 </a:t>
            </a:r>
            <a:r>
              <a:rPr lang="en-US" altLang="ko-KR"/>
              <a:t>Bluetooth LE </a:t>
            </a:r>
            <a:r>
              <a:rPr lang="ko-KR" altLang="en-US"/>
              <a:t>주변 장치로 작동하므로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검색 모드 플래그도 활성화한다</a:t>
            </a:r>
            <a:r>
              <a:rPr lang="en-US" altLang="ko-KR"/>
              <a:t>.  </a:t>
            </a:r>
            <a:r>
              <a:rPr lang="ko-KR" altLang="en-US"/>
              <a:t>검색을 </a:t>
            </a:r>
            <a:r>
              <a:rPr lang="en-US" altLang="ko-KR"/>
              <a:t>BT_LE_AD_GENERAL</a:t>
            </a:r>
            <a:r>
              <a:rPr lang="ko-KR" altLang="en-US"/>
              <a:t>로 설정한다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ad</a:t>
            </a:r>
            <a:r>
              <a:rPr lang="ko-KR" altLang="en-US"/>
              <a:t>의 정의 내부에 아래 코드를 추가한다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626075" y="2672353"/>
            <a:ext cx="1129883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3.1 - Set the flags and populate the device name in the advertising packet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BT_DATA_FLAGS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BT_LE_AD_GENERAL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|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BT_LE_AD_NO_BREDR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BT_DATA_NAME_COMPLETE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DEVICE_NAME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DEVICE_NAME_LEN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1F81D7-7A14-4F02-A3E2-C20C6215EB40}"/>
              </a:ext>
            </a:extLst>
          </p:cNvPr>
          <p:cNvSpPr/>
          <p:nvPr/>
        </p:nvSpPr>
        <p:spPr>
          <a:xfrm>
            <a:off x="784865" y="3896737"/>
            <a:ext cx="52678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BT_LE_AD_GENERAL  : </a:t>
            </a:r>
            <a:r>
              <a:rPr lang="ko-KR" altLang="en-US"/>
              <a:t> 발견가능 하도록 설정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BT_LE_AD_NO_BREDR : BR/EDR </a:t>
            </a:r>
            <a:r>
              <a:rPr lang="ko-KR" altLang="en-US"/>
              <a:t>지원하지 않음</a:t>
            </a:r>
          </a:p>
        </p:txBody>
      </p:sp>
    </p:spTree>
    <p:extLst>
      <p:ext uri="{BB962C8B-B14F-4D97-AF65-F5344CB8AC3E}">
        <p14:creationId xmlns:p14="http://schemas.microsoft.com/office/powerpoint/2010/main" val="26854210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3.  lesson2/blefund_less2_exer3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269" y="771833"/>
            <a:ext cx="11576638" cy="2518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3.2 LBS </a:t>
            </a:r>
            <a:r>
              <a:rPr lang="ko-KR" altLang="en-US"/>
              <a:t>서비스 </a:t>
            </a:r>
            <a:r>
              <a:rPr lang="en-US" altLang="ko-KR"/>
              <a:t>UUID</a:t>
            </a:r>
            <a:r>
              <a:rPr lang="ko-KR" altLang="en-US"/>
              <a:t>로 스캔 응답 패킷을 채운다</a:t>
            </a:r>
            <a:r>
              <a:rPr lang="en-US" altLang="ko-KR"/>
              <a:t>.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3.2.1  UUID helper macros and definitions </a:t>
            </a:r>
            <a:r>
              <a:rPr lang="ko-KR" altLang="en-US"/>
              <a:t>을 위한 </a:t>
            </a:r>
            <a:r>
              <a:rPr lang="en-US" altLang="ko-KR"/>
              <a:t>header </a:t>
            </a:r>
            <a:r>
              <a:rPr lang="ko-KR" altLang="en-US"/>
              <a:t>파일을 포함시킨다</a:t>
            </a:r>
            <a:r>
              <a:rPr lang="en-US" altLang="ko-KR"/>
              <a:t>.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3.2.2 </a:t>
            </a:r>
            <a:r>
              <a:rPr lang="ko-KR" altLang="en-US"/>
              <a:t>스캔 응답 패킷에 </a:t>
            </a:r>
            <a:r>
              <a:rPr lang="en-US" altLang="ko-KR"/>
              <a:t>LBS </a:t>
            </a:r>
            <a:r>
              <a:rPr lang="ko-KR" altLang="en-US"/>
              <a:t>서비스의 </a:t>
            </a:r>
            <a:r>
              <a:rPr lang="en-US" altLang="ko-KR"/>
              <a:t>128</a:t>
            </a:r>
            <a:r>
              <a:rPr lang="ko-KR" altLang="en-US"/>
              <a:t>비트 </a:t>
            </a:r>
            <a:r>
              <a:rPr lang="en-US" altLang="ko-KR"/>
              <a:t>UUID</a:t>
            </a:r>
            <a:r>
              <a:rPr lang="ko-KR" altLang="en-US"/>
              <a:t>를 포함시킨다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     </a:t>
            </a:r>
            <a:r>
              <a:rPr lang="ko-KR" altLang="en-US"/>
              <a:t>구조체 </a:t>
            </a:r>
            <a:r>
              <a:rPr lang="en-US" altLang="ko-KR"/>
              <a:t>sd </a:t>
            </a:r>
            <a:r>
              <a:rPr lang="ko-KR" altLang="en-US"/>
              <a:t>내부에 아래 코드를 입력한다</a:t>
            </a:r>
            <a:r>
              <a:rPr lang="en-US" altLang="ko-KR"/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3080" y="1633607"/>
            <a:ext cx="1110048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3.2.1 - Include the header file of the UUID helper macros and definitions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zephyr/bluetooth/uuid.h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3080" y="3465093"/>
            <a:ext cx="11601449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57A64A"/>
                </a:solidFill>
                <a:latin typeface="Consolas" panose="020B0609020204030204" pitchFamily="49" charset="0"/>
              </a:rPr>
              <a:t>/* STEP 3.2.2 - Include the 16-bytes (128-Bits) UUID of the LBS service in the scan response packet */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BT_DATA_UUID128_ALL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EB7FF"/>
                </a:solidFill>
                <a:latin typeface="Consolas" panose="020B0609020204030204" pitchFamily="49" charset="0"/>
              </a:rPr>
              <a:t>BT_UUID_128_ENCODE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0x00001523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0x1212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0xefde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0x1523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0x785feabcd123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)),</a:t>
            </a:r>
            <a:endParaRPr lang="en-US" altLang="ko-KR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1233BD2-AEE0-4F8F-B13F-3D4A4590F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1" y="5108551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5E8F16-F22A-40E8-9E98-5750B31EAA80}"/>
              </a:ext>
            </a:extLst>
          </p:cNvPr>
          <p:cNvSpPr/>
          <p:nvPr/>
        </p:nvSpPr>
        <p:spPr>
          <a:xfrm>
            <a:off x="590550" y="5682700"/>
            <a:ext cx="8398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solidFill>
                  <a:srgbClr val="323E48"/>
                </a:solidFill>
                <a:latin typeface="Arial" panose="020B0604020202020204" pitchFamily="34" charset="0"/>
                <a:ea typeface="Carlito"/>
              </a:rPr>
              <a:t>Button Characteristic (</a:t>
            </a:r>
            <a:r>
              <a:rPr lang="ko-KR" altLang="ko-KR" b="1">
                <a:solidFill>
                  <a:srgbClr val="F1171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00001524-1212-EFDE-1523-785FEABCD123</a:t>
            </a:r>
            <a:r>
              <a:rPr lang="ko-KR" altLang="ko-KR" b="1">
                <a:solidFill>
                  <a:srgbClr val="323E48"/>
                </a:solidFill>
                <a:ea typeface="Carlito"/>
              </a:rPr>
              <a:t>)</a:t>
            </a:r>
            <a:r>
              <a:rPr lang="ko-KR" altLang="ko-KR" sz="600">
                <a:latin typeface="Arial" panose="020B0604020202020204" pitchFamily="34" charset="0"/>
              </a:rPr>
              <a:t> </a:t>
            </a:r>
            <a:endParaRPr lang="ko-KR" altLang="ko-KR" sz="1400"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4A2EE54-DC70-4DE5-9E1F-3BCD79184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92591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3872BF-8BD3-421A-BE3E-8E089D4254DE}"/>
              </a:ext>
            </a:extLst>
          </p:cNvPr>
          <p:cNvSpPr/>
          <p:nvPr/>
        </p:nvSpPr>
        <p:spPr>
          <a:xfrm>
            <a:off x="590550" y="6004035"/>
            <a:ext cx="8933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solidFill>
                  <a:srgbClr val="323E48"/>
                </a:solidFill>
                <a:latin typeface="Arial" panose="020B0604020202020204" pitchFamily="34" charset="0"/>
                <a:ea typeface="Carlito"/>
              </a:rPr>
              <a:t>LED Characteristic </a:t>
            </a:r>
            <a:r>
              <a:rPr lang="en-US" altLang="ko-KR" b="1">
                <a:solidFill>
                  <a:srgbClr val="323E48"/>
                </a:solidFill>
                <a:latin typeface="Arial" panose="020B0604020202020204" pitchFamily="34" charset="0"/>
                <a:ea typeface="Carlito"/>
              </a:rPr>
              <a:t>    </a:t>
            </a:r>
            <a:r>
              <a:rPr lang="ko-KR" altLang="ko-KR" b="1">
                <a:solidFill>
                  <a:srgbClr val="323E48"/>
                </a:solidFill>
                <a:latin typeface="Arial" panose="020B0604020202020204" pitchFamily="34" charset="0"/>
                <a:ea typeface="Carlito"/>
              </a:rPr>
              <a:t>(</a:t>
            </a:r>
            <a:r>
              <a:rPr lang="ko-KR" altLang="ko-KR" b="1">
                <a:solidFill>
                  <a:srgbClr val="F11717"/>
                </a:solidFill>
                <a:latin typeface="Courier New" panose="02070309020205020404" pitchFamily="49" charset="0"/>
                <a:ea typeface="Carlito"/>
                <a:cs typeface="Courier New" panose="02070309020205020404" pitchFamily="49" charset="0"/>
              </a:rPr>
              <a:t>00001525-1212-EFDE-1523-785FEABCD123</a:t>
            </a:r>
            <a:r>
              <a:rPr lang="ko-KR" altLang="ko-KR" b="1">
                <a:solidFill>
                  <a:srgbClr val="323E48"/>
                </a:solidFill>
                <a:ea typeface="Carlito"/>
              </a:rPr>
              <a:t>)</a:t>
            </a:r>
            <a:endParaRPr lang="ko-KR" altLang="ko-KR">
              <a:solidFill>
                <a:srgbClr val="323E48"/>
              </a:solidFill>
              <a:latin typeface="Arial" panose="020B0604020202020204" pitchFamily="34" charset="0"/>
              <a:ea typeface="Carlito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B4B3B2-4916-40EC-BA05-81AB4D8BD3B7}"/>
              </a:ext>
            </a:extLst>
          </p:cNvPr>
          <p:cNvSpPr/>
          <p:nvPr/>
        </p:nvSpPr>
        <p:spPr>
          <a:xfrm>
            <a:off x="590550" y="5210960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LED Button Service (LBS)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6610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3.  lesson2/blefund_less2_exer3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269" y="771833"/>
            <a:ext cx="11576638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 Random static address </a:t>
            </a:r>
            <a:r>
              <a:rPr lang="ko-KR" altLang="en-US"/>
              <a:t>설정</a:t>
            </a: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4.1 Bluetooth LE </a:t>
            </a:r>
            <a:r>
              <a:rPr lang="ko-KR" altLang="en-US"/>
              <a:t>주소 관리를 위한 헤더 파일 포함</a:t>
            </a: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4.2 random static address </a:t>
            </a:r>
            <a:r>
              <a:rPr lang="ko-KR" altLang="en-US"/>
              <a:t>변경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지난 실습에서 생성된 </a:t>
            </a:r>
            <a:r>
              <a:rPr lang="en-US" altLang="ko-KR"/>
              <a:t>Bluetooth LE </a:t>
            </a:r>
            <a:r>
              <a:rPr lang="ko-KR" altLang="en-US"/>
              <a:t>주소는 부팅 시마다 무작위로 생성되는 확인 불가능한 임의 주소였다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연결 불가능한 광고에 설정된 기본 주소 유형이다</a:t>
            </a:r>
            <a:r>
              <a:rPr lang="en-US" altLang="ko-KR"/>
              <a:t>. </a:t>
            </a:r>
            <a:r>
              <a:rPr lang="ko-KR" altLang="en-US"/>
              <a:t>연결 가능한 광고의 경우 기본값은 임의의 고정 주소이다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무작위 고정 주소를 수동으로 구성하고 이를 </a:t>
            </a:r>
            <a:r>
              <a:rPr lang="en-US" altLang="ko-KR"/>
              <a:t>FF:EE:DD:CC:BB:AA </a:t>
            </a:r>
            <a:r>
              <a:rPr lang="ko-KR" altLang="en-US"/>
              <a:t>주소로 설정하자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새로운 임의 고정 주소를 설정하기 위해 </a:t>
            </a:r>
            <a:r>
              <a:rPr lang="en-US" altLang="ko-KR"/>
              <a:t>bt_id_create()</a:t>
            </a:r>
            <a:r>
              <a:rPr lang="ko-KR" altLang="en-US"/>
              <a:t>함수를 사용한다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- bt_addr_le_from_str() </a:t>
            </a:r>
            <a:r>
              <a:rPr lang="ko-KR" altLang="en-US"/>
              <a:t>함수를 사용하여 문자열을 </a:t>
            </a:r>
            <a:r>
              <a:rPr lang="en-US" altLang="ko-KR"/>
              <a:t>Bluetooth LE </a:t>
            </a:r>
            <a:r>
              <a:rPr lang="ko-KR" altLang="en-US"/>
              <a:t>주소로 변환한다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8760" y="1633607"/>
            <a:ext cx="1015672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4.1 - Include the header file for managing Bluetooth LE addresses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zephyr/bluetooth/addr.h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449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3.  lesson2/blefund_less2_exer3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269" y="771833"/>
            <a:ext cx="115766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4.2 random static address </a:t>
            </a:r>
            <a:r>
              <a:rPr lang="ko-KR" altLang="en-US"/>
              <a:t>변경</a:t>
            </a: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    main.c </a:t>
            </a:r>
            <a:r>
              <a:rPr lang="ko-KR" altLang="en-US"/>
              <a:t>에 아래 코드 추가</a:t>
            </a:r>
            <a:br>
              <a:rPr lang="en-US" altLang="ko-KR"/>
            </a:br>
            <a:r>
              <a:rPr lang="en-US" altLang="ko-KR"/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77" y="1298277"/>
            <a:ext cx="7676356" cy="1916871"/>
          </a:xfrm>
          <a:prstGeom prst="rect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41559" y="3741592"/>
            <a:ext cx="8876907" cy="28623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/* STEP 4.2 - Change the random static address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bt_addr_le_t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bt_addr_le_from_str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FF:EE:DD:CC:BB:AA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Invalid BT address (err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bt_id_create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Creating new ID failed (err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76765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3.  lesson2/blefund_less2_exer3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269" y="771833"/>
            <a:ext cx="11576638" cy="259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5. Start to advertise connectable advertising</a:t>
            </a:r>
            <a:br>
              <a:rPr lang="en-US" altLang="ko-KR"/>
            </a:br>
            <a:r>
              <a:rPr lang="en-US" altLang="ko-KR"/>
              <a:t>   - bt_le_adv_start()</a:t>
            </a:r>
            <a:r>
              <a:rPr lang="ko-KR" altLang="en-US"/>
              <a:t>를 호출하면 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연결 가능한 광고임을 지정하려면 </a:t>
            </a:r>
            <a:r>
              <a:rPr lang="en-US" altLang="ko-KR"/>
              <a:t>BT_LE_ADV_CONN</a:t>
            </a:r>
            <a:r>
              <a:rPr lang="ko-KR" altLang="en-US"/>
              <a:t>을 첫 번째 매개 변수로 전달하여 수행할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- </a:t>
            </a:r>
            <a:r>
              <a:rPr lang="ko-KR" altLang="en-US"/>
              <a:t>또는 </a:t>
            </a:r>
            <a:r>
              <a:rPr lang="en-US" altLang="ko-KR"/>
              <a:t>Exercise2</a:t>
            </a:r>
            <a:r>
              <a:rPr lang="ko-KR" altLang="en-US"/>
              <a:t>에서 했던 것처럼 광고 매개변수를 설정할 수 있다</a:t>
            </a:r>
            <a:r>
              <a:rPr lang="en-US" altLang="ko-KR"/>
              <a:t>. </a:t>
            </a:r>
            <a:r>
              <a:rPr lang="ko-KR" altLang="en-US"/>
              <a:t>광고 매개변수 생성의 장점은 광고에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대한 더 많은 제어권을 제공한다는 것이다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5.1 </a:t>
            </a:r>
            <a:r>
              <a:rPr lang="ko-KR" altLang="en-US"/>
              <a:t>연결 가능한 광고에 대한 광고 매개변수를 생성한다</a:t>
            </a:r>
            <a:r>
              <a:rPr lang="en-US" altLang="ko-KR"/>
              <a:t>. </a:t>
            </a:r>
            <a:r>
              <a:rPr lang="ko-KR" altLang="en-US"/>
              <a:t>이건 필수가 아닌 선택사항이다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간단히 </a:t>
            </a:r>
            <a:r>
              <a:rPr lang="en-US" altLang="ko-KR"/>
              <a:t>BT_LE_ADV_CONN</a:t>
            </a:r>
            <a:r>
              <a:rPr lang="ko-KR" altLang="en-US"/>
              <a:t>을 </a:t>
            </a:r>
            <a:r>
              <a:rPr lang="en-US" altLang="ko-KR"/>
              <a:t>bt_le_adv_start()</a:t>
            </a:r>
            <a:r>
              <a:rPr lang="ko-KR" altLang="en-US"/>
              <a:t>의 첫 번째 매개 변수로 전달할 수도 있다</a:t>
            </a:r>
            <a:r>
              <a:rPr lang="en-US" altLang="ko-KR"/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86581" y="3344012"/>
            <a:ext cx="1069749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5.1 - Create the advertising parameter for connectable advertising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bt_le_adv_param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adv_param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BT_LE_ADV_PARAM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BT_LE_ADV_OPT_CONNECTABLE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|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BT_LE_ADV_OPT_USE_IDENTITY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800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/*Min Advertising Interval 500ms (800*0.625ms)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801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/*Max Advertising Interval 500.625ms (801*0.625ms)*/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/* Set to NULL for undirected advertising*/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5067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3.  lesson2/blefund_less2_exer3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269" y="771833"/>
            <a:ext cx="11576638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5.2 bt_le_adv_start()</a:t>
            </a:r>
            <a:r>
              <a:rPr lang="ko-KR" altLang="en-US"/>
              <a:t>를 호출하고 광고 패킷과 스캔 응답 및 해당 크기와 함께 광고 매개변수를 전달하여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광고를 시작한다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6. Build &amp; flash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광고를 시작하면 </a:t>
            </a:r>
            <a:r>
              <a:rPr lang="en-US" altLang="ko-KR"/>
              <a:t>LED1</a:t>
            </a:r>
            <a:r>
              <a:rPr lang="ko-KR" altLang="en-US"/>
              <a:t>이 깜박인다</a:t>
            </a:r>
            <a:r>
              <a:rPr lang="en-US" altLang="ko-KR"/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19432" y="1556663"/>
            <a:ext cx="10402529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/* STEP 5.2 - Start advertising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bt_le_adv_start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adv_param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Advertising failed to start (err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0258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3.  lesson2/blefund_less2_exer3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269" y="771833"/>
            <a:ext cx="624917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7. nRF Connect </a:t>
            </a:r>
            <a:r>
              <a:rPr lang="ko-KR" altLang="en-US"/>
              <a:t>앱을 실행하고 </a:t>
            </a:r>
            <a:r>
              <a:rPr lang="en-US" altLang="ko-KR"/>
              <a:t>device name </a:t>
            </a:r>
            <a:r>
              <a:rPr lang="ko-KR" altLang="en-US"/>
              <a:t>클릭</a:t>
            </a:r>
            <a:r>
              <a:rPr lang="en-US" altLang="ko-KR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2876" y="1403032"/>
            <a:ext cx="6249176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ko-KR" altLang="en-US"/>
              <a:t>장치의 주소가 지정값으로 설정되어 있고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LBS </a:t>
            </a:r>
            <a:r>
              <a:rPr lang="ko-KR" altLang="en-US"/>
              <a:t>서비스의 </a:t>
            </a:r>
            <a:r>
              <a:rPr lang="en-US" altLang="ko-KR"/>
              <a:t>UUID</a:t>
            </a:r>
            <a:r>
              <a:rPr lang="ko-KR" altLang="en-US"/>
              <a:t>가 광고되는 것을 볼 수 있다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endParaRPr lang="en-US" altLang="ko-KR"/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CONNECT </a:t>
            </a:r>
            <a:r>
              <a:rPr lang="ko-KR" altLang="en-US"/>
              <a:t>버튼이 활성화되었다는 것은 </a:t>
            </a:r>
            <a:br>
              <a:rPr lang="en-US" altLang="ko-KR"/>
            </a:br>
            <a:r>
              <a:rPr lang="ko-KR" altLang="en-US"/>
              <a:t>장치가 연결 가능 모드에서 광고중임을 보여준다</a:t>
            </a:r>
            <a:r>
              <a:rPr lang="en-US" altLang="ko-KR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0F0548-E388-496D-A9FA-B205D0C4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2" y="1210415"/>
            <a:ext cx="4609585" cy="3753217"/>
          </a:xfrm>
          <a:prstGeom prst="rect">
            <a:avLst/>
          </a:prstGeom>
        </p:spPr>
      </p:pic>
      <p:sp>
        <p:nvSpPr>
          <p:cNvPr id="11" name="모서리가 둥근 직사각형 2">
            <a:extLst>
              <a:ext uri="{FF2B5EF4-FFF2-40B4-BE49-F238E27FC236}">
                <a16:creationId xmlns:a16="http://schemas.microsoft.com/office/drawing/2014/main" id="{5FF387C2-F66A-4522-9A0E-B649F501EB47}"/>
              </a:ext>
            </a:extLst>
          </p:cNvPr>
          <p:cNvSpPr/>
          <p:nvPr/>
        </p:nvSpPr>
        <p:spPr>
          <a:xfrm>
            <a:off x="1227647" y="2391764"/>
            <a:ext cx="1476916" cy="802197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BF06BD3D-213F-4292-AD98-7C95FACB210D}"/>
              </a:ext>
            </a:extLst>
          </p:cNvPr>
          <p:cNvSpPr/>
          <p:nvPr/>
        </p:nvSpPr>
        <p:spPr>
          <a:xfrm>
            <a:off x="957188" y="4298036"/>
            <a:ext cx="3721510" cy="261085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1329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C70DCF-5D24-40DE-928C-F65C9ED0E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37" y="346005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AA2AA3-50BA-4489-8BB3-DCDBCC8B2FC5}"/>
              </a:ext>
            </a:extLst>
          </p:cNvPr>
          <p:cNvSpPr/>
          <p:nvPr/>
        </p:nvSpPr>
        <p:spPr>
          <a:xfrm>
            <a:off x="214648" y="852032"/>
            <a:ext cx="1123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ko-KR" altLang="ko-KR">
                <a:latin typeface="Arial" panose="020B0604020202020204" pitchFamily="34" charset="0"/>
                <a:ea typeface="GT-Eesti Display"/>
              </a:rPr>
              <a:t>What is true about connectable and scannable advertisement (</a:t>
            </a:r>
            <a:r>
              <a:rPr lang="ko-KR" altLang="ko-KR">
                <a:latin typeface="Arial Unicode MS"/>
                <a:ea typeface="Monaco"/>
              </a:rPr>
              <a:t>ADV_IND</a:t>
            </a:r>
            <a:r>
              <a:rPr lang="ko-KR" altLang="ko-KR">
                <a:ea typeface="GT-Eesti Display"/>
              </a:rPr>
              <a:t>)?</a:t>
            </a:r>
            <a:r>
              <a:rPr lang="ko-KR" altLang="ko-KR">
                <a:latin typeface="Arial" panose="020B0604020202020204" pitchFamily="34" charset="0"/>
              </a:rPr>
              <a:t>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/>
              <a:t>A peripheral will not accept scan requests with this type of advertising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1600"/>
              <a:t>주변 장치는 이 유형의 광고로 스캔 요청을 수락하지 않는다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/>
              <a:t>Only specific centrals are able to scan these advertisement packets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 sz="1600"/>
              <a:t>특정 중앙 장치만이 이러한 광고 패킷을 스캔할 수 있다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/>
              <a:t>The peripheral accepts scan requests    </a:t>
            </a:r>
            <a:r>
              <a:rPr lang="ko-KR" altLang="en-US" sz="1600"/>
              <a:t>주변 장치는 스캔 요청을 수락한다 </a:t>
            </a:r>
            <a:endParaRPr lang="en-US" altLang="ko-KR"/>
          </a:p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ko-KR">
              <a:latin typeface="Arial" panose="020B0604020202020204" pitchFamily="34" charset="0"/>
            </a:endParaRPr>
          </a:p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/>
              <a:t>How many frequency channels does Bluetooth LE devices use for communication?</a:t>
            </a:r>
            <a:br>
              <a:rPr lang="en-US" altLang="ko-KR"/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① 30     ② 20      ③ 40 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ko-KR"/>
              <a:t>What is the difference between a public and random Bluetooth LE address?</a:t>
            </a:r>
            <a:br>
              <a:rPr lang="en-US" altLang="ko-KR"/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/>
              <a:t>A public address must be registered with the IEEE, while a random address does not and can be </a:t>
            </a:r>
            <a:br>
              <a:rPr lang="en-US" altLang="ko-KR"/>
            </a:br>
            <a:r>
              <a:rPr lang="en-US" altLang="ko-KR"/>
              <a:t>    manually configured by the user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/>
              <a:t>A random address must be registered with the IEEE, while a public address does not and can be     </a:t>
            </a:r>
            <a:br>
              <a:rPr lang="en-US" altLang="ko-KR"/>
            </a:br>
            <a:r>
              <a:rPr lang="en-US" altLang="ko-KR"/>
              <a:t>    manually configured by the user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/>
              <a:t>All devices must have a public Bluetooth LE address, and can additionally have a random address </a:t>
            </a:r>
            <a:br>
              <a:rPr lang="en-US" altLang="ko-KR"/>
            </a:br>
            <a:r>
              <a:rPr lang="en-US" altLang="ko-KR"/>
              <a:t>    for security</a:t>
            </a:r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60206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C70DCF-5D24-40DE-928C-F65C9ED0E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37" y="346005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AA2AA3-50BA-4489-8BB3-DCDBCC8B2FC5}"/>
              </a:ext>
            </a:extLst>
          </p:cNvPr>
          <p:cNvSpPr/>
          <p:nvPr/>
        </p:nvSpPr>
        <p:spPr>
          <a:xfrm>
            <a:off x="214648" y="852032"/>
            <a:ext cx="1178846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4. </a:t>
            </a:r>
            <a:r>
              <a:rPr lang="en-US" altLang="ko-KR"/>
              <a:t>What is not the purpose of Bluetooth LE advertising?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①  </a:t>
            </a:r>
            <a:r>
              <a:rPr lang="en-US" altLang="ko-KR"/>
              <a:t>To confirm a listening device's identity before sending them advertisement packets</a:t>
            </a:r>
            <a:br>
              <a:rPr lang="en-US" altLang="ko-KR"/>
            </a:br>
            <a:r>
              <a:rPr lang="en-US" altLang="ko-KR"/>
              <a:t>        </a:t>
            </a:r>
            <a:r>
              <a:rPr lang="en-US" altLang="ko-KR" sz="1600"/>
              <a:t> </a:t>
            </a:r>
            <a:r>
              <a:rPr lang="ko-KR" altLang="en-US" sz="1600"/>
              <a:t>광고 패킷을 보내기 전에 수신 장치의 신원을 확인하기 위해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   ② </a:t>
            </a:r>
            <a:r>
              <a:rPr lang="en-US" altLang="ko-KR"/>
              <a:t> To broadcast small amounts of data to devices within range</a:t>
            </a:r>
            <a:br>
              <a:rPr lang="en-US" altLang="ko-KR"/>
            </a:br>
            <a:r>
              <a:rPr lang="en-US" altLang="ko-KR"/>
              <a:t>        </a:t>
            </a:r>
            <a:r>
              <a:rPr lang="en-US" altLang="ko-KR" sz="1600"/>
              <a:t> </a:t>
            </a:r>
            <a:r>
              <a:rPr lang="ko-KR" altLang="en-US" sz="1600"/>
              <a:t>범위 내 장치에 소량의 데이터를 브로드캐스트하기 위해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   ③  </a:t>
            </a:r>
            <a:r>
              <a:rPr lang="en-US" altLang="ko-KR"/>
              <a:t>For nearby listening devices to learn of the advertising device's existence</a:t>
            </a:r>
            <a:br>
              <a:rPr lang="en-US" altLang="ko-KR"/>
            </a:br>
            <a:r>
              <a:rPr lang="en-US" altLang="ko-KR"/>
              <a:t>        </a:t>
            </a:r>
            <a:r>
              <a:rPr lang="ko-KR" altLang="en-US" sz="1600"/>
              <a:t>인근 수신 장치가 광고 장치의 존재를 알 수 있도록 하기 위해</a:t>
            </a:r>
            <a:endParaRPr lang="en-US" altLang="ko-KR" sz="160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en-US" altLang="ko-KR" sz="1600"/>
            </a:br>
            <a:r>
              <a:rPr lang="en-US" altLang="ko-KR"/>
              <a:t>5. What is the scan interval in Bluetooth LE?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/>
              <a:t>The interval at which a device scans for advertisement packets  </a:t>
            </a:r>
            <a:r>
              <a:rPr lang="ko-KR" altLang="en-US" sz="1600"/>
              <a:t>장치가 광고 패킷을 스캔하는 간격</a:t>
            </a:r>
            <a:b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   ② </a:t>
            </a:r>
            <a:r>
              <a:rPr lang="en-US" altLang="ko-KR"/>
              <a:t>The interval at which a device sends out advertisement packets </a:t>
            </a:r>
            <a:r>
              <a:rPr lang="ko-KR" altLang="en-US" sz="1600"/>
              <a:t>장치가 광고 패킷을 전송하는 간격</a:t>
            </a:r>
            <a:b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   ③ </a:t>
            </a:r>
            <a:r>
              <a:rPr lang="en-US" altLang="ko-KR"/>
              <a:t>The time that a device spends scanning for advertisement packets </a:t>
            </a:r>
            <a:r>
              <a:rPr lang="ko-KR" altLang="en-US" sz="1400"/>
              <a:t>장치가 광고 패킷을 스캔하는 데 소비하는 시간</a:t>
            </a:r>
            <a:br>
              <a:rPr lang="en-US" altLang="ko-KR" sz="1400"/>
            </a:br>
            <a:r>
              <a:rPr lang="en-US" altLang="ko-KR" sz="1400"/>
              <a:t>        </a:t>
            </a:r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825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9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indent="-268288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</a:rPr>
              <a:t>Installing nRF Connect SDK and VS Code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6C184B-7936-4E70-BEC5-49266128996C}"/>
              </a:ext>
            </a:extLst>
          </p:cNvPr>
          <p:cNvSpPr/>
          <p:nvPr/>
        </p:nvSpPr>
        <p:spPr>
          <a:xfrm>
            <a:off x="109728" y="829854"/>
            <a:ext cx="11667744" cy="373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/>
              <a:t> </a:t>
            </a:r>
            <a:r>
              <a:rPr lang="en-US" altLang="ko-KR" sz="1600" b="1"/>
              <a:t>Tool Chain</a:t>
            </a:r>
            <a:r>
              <a:rPr lang="ko-KR" altLang="en-US" sz="1600" b="1"/>
              <a:t>을 설치한다</a:t>
            </a:r>
            <a:r>
              <a:rPr lang="en-US" altLang="ko-KR" sz="1600"/>
              <a:t>.</a:t>
            </a:r>
          </a:p>
          <a:p>
            <a:pPr marL="450850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툴체인은 </a:t>
            </a:r>
            <a:r>
              <a:rPr lang="en-US" altLang="ko-KR" sz="1600"/>
              <a:t>nRF Connect SDK </a:t>
            </a:r>
            <a:r>
              <a:rPr lang="ko-KR" altLang="en-US" sz="1600"/>
              <a:t>애플리케이션을 빌드하는 데 사용되는 도구들의 집합이다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여기에는 어셈블러</a:t>
            </a:r>
            <a:r>
              <a:rPr lang="en-US" altLang="ko-KR" sz="1600"/>
              <a:t>, </a:t>
            </a:r>
            <a:r>
              <a:rPr lang="ko-KR" altLang="en-US" sz="1600"/>
              <a:t>컴파일러</a:t>
            </a:r>
            <a:r>
              <a:rPr lang="en-US" altLang="ko-KR" sz="1600"/>
              <a:t>, </a:t>
            </a:r>
            <a:r>
              <a:rPr lang="ko-KR" altLang="en-US" sz="1600"/>
              <a:t>링커</a:t>
            </a:r>
            <a:r>
              <a:rPr lang="en-US" altLang="ko-KR" sz="1600"/>
              <a:t>, CMake </a:t>
            </a:r>
            <a:r>
              <a:rPr lang="ko-KR" altLang="en-US" sz="1600"/>
              <a:t>등 다양한 도구가 포함된다</a:t>
            </a:r>
            <a:r>
              <a:rPr lang="en-US" altLang="ko-KR" sz="1600"/>
              <a:t>.</a:t>
            </a:r>
          </a:p>
          <a:p>
            <a:pPr marL="450850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nRF Connect for VS Code</a:t>
            </a:r>
            <a:r>
              <a:rPr lang="ko-KR" altLang="en-US" sz="1600"/>
              <a:t>를 처음 열면</a:t>
            </a:r>
            <a:r>
              <a:rPr lang="en-US" altLang="ko-KR" sz="1600"/>
              <a:t>, </a:t>
            </a:r>
            <a:r>
              <a:rPr lang="ko-KR" altLang="en-US" sz="1600"/>
              <a:t>툴체인을 설치하라는 메시지가 표시된다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이는 확장 프로그램이 기기에 설치된 툴체인을 찾을 수 없을 때 발생한다</a:t>
            </a:r>
            <a:r>
              <a:rPr lang="en-US" altLang="ko-KR" sz="1600"/>
              <a:t>.</a:t>
            </a:r>
          </a:p>
          <a:p>
            <a:pPr marL="450850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**Install Toolchain(</a:t>
            </a:r>
            <a:r>
              <a:rPr lang="ko-KR" altLang="en-US" sz="1600"/>
              <a:t>툴체인 설치</a:t>
            </a:r>
            <a:r>
              <a:rPr lang="en-US" altLang="ko-KR" sz="1600"/>
              <a:t>)**</a:t>
            </a:r>
            <a:r>
              <a:rPr lang="ko-KR" altLang="en-US" sz="1600"/>
              <a:t>을 클릭하자</a:t>
            </a:r>
            <a:r>
              <a:rPr lang="en-US" altLang="ko-KR" sz="1600"/>
              <a:t>. </a:t>
            </a:r>
            <a:r>
              <a:rPr lang="ko-KR" altLang="en-US" sz="1600"/>
              <a:t>설치 가능한 툴체인의 버전 목록이 표시된다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사용하려는 </a:t>
            </a:r>
            <a:r>
              <a:rPr lang="en-US" altLang="ko-KR" sz="1600"/>
              <a:t>nRF Connect SDK </a:t>
            </a:r>
            <a:r>
              <a:rPr lang="ko-KR" altLang="en-US" sz="1600"/>
              <a:t>버전에 맞는 툴체인 버전을 선택한다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항상 최신 태그 버전의 </a:t>
            </a:r>
            <a:r>
              <a:rPr lang="en-US" altLang="ko-KR" sz="1600"/>
              <a:t>nRF Connect SDK</a:t>
            </a:r>
            <a:r>
              <a:rPr lang="ko-KR" altLang="en-US" sz="1600"/>
              <a:t>를 사용하는 것을 권장합니다</a:t>
            </a:r>
            <a:r>
              <a:rPr lang="en-US" altLang="ko-KR" sz="1600"/>
              <a:t>.</a:t>
            </a:r>
          </a:p>
          <a:p>
            <a:pPr marL="450850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툴체인 설치는 개발 플랫폼 사양과 인터넷 속도에 따라 시간이 걸릴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아래 동영상은 시간을 단축하여 재생됩니다</a:t>
            </a:r>
            <a:r>
              <a:rPr lang="en-US" altLang="ko-KR" sz="160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80F888-9EAE-48E6-A301-450B1870DDC8}"/>
              </a:ext>
            </a:extLst>
          </p:cNvPr>
          <p:cNvSpPr/>
          <p:nvPr/>
        </p:nvSpPr>
        <p:spPr>
          <a:xfrm>
            <a:off x="524256" y="4567865"/>
            <a:ext cx="11143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hlinkClick r:id="rId2"/>
              </a:rPr>
              <a:t>https://nos-p-001.sitecorecontenthub.cloud/api/public/content/71a9f9e9631c4fa781289ddd49da2275?v=1e10dcbc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39570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9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013" indent="-268288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</a:rPr>
              <a:t>Installing nRF Connect SDK and VS Code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5027C-9AFE-42DB-B46B-51D22DE3D790}"/>
              </a:ext>
            </a:extLst>
          </p:cNvPr>
          <p:cNvSpPr/>
          <p:nvPr/>
        </p:nvSpPr>
        <p:spPr>
          <a:xfrm>
            <a:off x="109728" y="719328"/>
            <a:ext cx="11679936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1600" b="1"/>
              <a:t> nRF Connect SDK</a:t>
            </a:r>
            <a:r>
              <a:rPr lang="ko-KR" altLang="en-US" sz="1600" b="1"/>
              <a:t>를 설치한다</a:t>
            </a:r>
            <a:r>
              <a:rPr lang="en-US" altLang="ko-KR" sz="1600"/>
              <a:t>.</a:t>
            </a:r>
          </a:p>
          <a:p>
            <a:pPr marL="450850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nRF Connect for VS Code</a:t>
            </a:r>
            <a:r>
              <a:rPr lang="ko-KR" altLang="en-US" sz="1600"/>
              <a:t>에서 </a:t>
            </a:r>
            <a:r>
              <a:rPr lang="en-US" altLang="ko-KR" sz="1600" b="1"/>
              <a:t>Manage SDK</a:t>
            </a:r>
            <a:r>
              <a:rPr lang="ko-KR" altLang="en-US" sz="1600"/>
              <a:t>를 클릭한다</a:t>
            </a:r>
            <a:r>
              <a:rPr lang="en-US" altLang="ko-KR" sz="1600"/>
              <a:t>. </a:t>
            </a:r>
          </a:p>
          <a:p>
            <a:pPr marL="450850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Manage SDK</a:t>
            </a:r>
            <a:r>
              <a:rPr lang="ko-KR" altLang="en-US" sz="1600"/>
              <a:t>를 통해 </a:t>
            </a:r>
            <a:r>
              <a:rPr lang="en-US" altLang="ko-KR" sz="1600"/>
              <a:t>nRF Connect SDK</a:t>
            </a:r>
            <a:r>
              <a:rPr lang="ko-KR" altLang="en-US" sz="1600"/>
              <a:t>를 설치</a:t>
            </a:r>
            <a:r>
              <a:rPr lang="en-US" altLang="ko-KR" sz="1600"/>
              <a:t>, </a:t>
            </a:r>
            <a:r>
              <a:rPr lang="ko-KR" altLang="en-US" sz="1600"/>
              <a:t>제거하고 활성 </a:t>
            </a:r>
            <a:r>
              <a:rPr lang="en-US" altLang="ko-KR" sz="1600"/>
              <a:t>SDK </a:t>
            </a:r>
            <a:r>
              <a:rPr lang="ko-KR" altLang="en-US" sz="1600"/>
              <a:t>버전을 설정할 수 있다</a:t>
            </a:r>
            <a:r>
              <a:rPr lang="en-US" altLang="ko-KR" sz="1600"/>
              <a:t>. </a:t>
            </a:r>
          </a:p>
          <a:p>
            <a:pPr marL="450850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처음 확장 프로그램을 사용할 때는 두 가지 옵션만 표시된다다</a:t>
            </a:r>
            <a:r>
              <a:rPr lang="en-US" altLang="ko-KR" sz="1600"/>
              <a:t>. **Install SDK(SDK </a:t>
            </a:r>
            <a:r>
              <a:rPr lang="ko-KR" altLang="en-US" sz="1600"/>
              <a:t>설치</a:t>
            </a:r>
            <a:r>
              <a:rPr lang="en-US" altLang="ko-KR" sz="1600"/>
              <a:t>)**</a:t>
            </a:r>
            <a:r>
              <a:rPr lang="ko-KR" altLang="en-US" sz="1600"/>
              <a:t>를 클릭하자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그러면 다운로드하여 설치할 수 있는 </a:t>
            </a:r>
            <a:r>
              <a:rPr lang="en-US" altLang="ko-KR" sz="1600"/>
              <a:t>nRF Connect SDK</a:t>
            </a:r>
            <a:r>
              <a:rPr lang="ko-KR" altLang="en-US" sz="1600"/>
              <a:t>의 버전 목록이 표시된다</a:t>
            </a:r>
            <a:r>
              <a:rPr lang="en-US" altLang="ko-KR" sz="1600"/>
              <a:t>. </a:t>
            </a:r>
          </a:p>
          <a:p>
            <a:pPr marL="450850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프로젝트 개발에 사용할 </a:t>
            </a:r>
            <a:r>
              <a:rPr lang="en-US" altLang="ko-KR" sz="1600"/>
              <a:t>nRF Connect SDK </a:t>
            </a:r>
            <a:r>
              <a:rPr lang="ko-KR" altLang="en-US" sz="1600"/>
              <a:t>버전을 선택하자</a:t>
            </a:r>
            <a:r>
              <a:rPr lang="en-US" altLang="ko-KR" sz="160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FC0DA6-E7B9-4DAA-9CBB-CDF21720C780}"/>
              </a:ext>
            </a:extLst>
          </p:cNvPr>
          <p:cNvSpPr/>
          <p:nvPr/>
        </p:nvSpPr>
        <p:spPr>
          <a:xfrm>
            <a:off x="633984" y="3028779"/>
            <a:ext cx="10533888" cy="1020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VS Code</a:t>
            </a:r>
            <a:r>
              <a:rPr lang="ko-KR" altLang="en-US" sz="1400"/>
              <a:t>에서 </a:t>
            </a:r>
            <a:r>
              <a:rPr lang="en-US" altLang="ko-KR" sz="1400"/>
              <a:t>SDK </a:t>
            </a:r>
            <a:r>
              <a:rPr lang="ko-KR" altLang="en-US" sz="1400"/>
              <a:t>폴더를 열었다면</a:t>
            </a:r>
            <a:r>
              <a:rPr lang="en-US" altLang="ko-KR" sz="1400"/>
              <a:t>, </a:t>
            </a:r>
            <a:r>
              <a:rPr lang="en-US" altLang="ko-KR" sz="1400" b="1"/>
              <a:t>Manage SDK</a:t>
            </a:r>
            <a:r>
              <a:rPr lang="ko-KR" altLang="en-US" sz="1400"/>
              <a:t> 메뉴 옵션은 표시되지 않고 대신 </a:t>
            </a:r>
            <a:r>
              <a:rPr lang="en-US" altLang="ko-KR" sz="1400" b="1"/>
              <a:t>Manage west workspace</a:t>
            </a:r>
            <a:r>
              <a:rPr lang="ko-KR" altLang="en-US" sz="1400"/>
              <a:t>가 표시된다</a:t>
            </a:r>
            <a:r>
              <a:rPr lang="en-US" altLang="ko-KR" sz="1400"/>
              <a:t>. </a:t>
            </a:r>
            <a:br>
              <a:rPr lang="en-US" altLang="ko-KR" sz="1400"/>
            </a:br>
            <a:r>
              <a:rPr lang="ko-KR" altLang="en-US" sz="1400"/>
              <a:t>이를 해결하려면</a:t>
            </a:r>
            <a:r>
              <a:rPr lang="en-US" altLang="ko-KR" sz="1400"/>
              <a:t>, VS Code</a:t>
            </a:r>
            <a:r>
              <a:rPr lang="ko-KR" altLang="en-US" sz="1400"/>
              <a:t>에서 다른 창이나 폴더를 열어보자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두 옵션 모두 표시되지 않는 경우</a:t>
            </a:r>
            <a:r>
              <a:rPr lang="en-US" altLang="ko-KR" sz="1400"/>
              <a:t>, </a:t>
            </a:r>
            <a:r>
              <a:rPr lang="ko-KR" altLang="en-US" sz="1400"/>
              <a:t>최신 버전의 </a:t>
            </a:r>
            <a:r>
              <a:rPr lang="en-US" altLang="ko-KR" sz="1400"/>
              <a:t>nRF Connect for VS Code </a:t>
            </a:r>
            <a:r>
              <a:rPr lang="ko-KR" altLang="en-US" sz="1400"/>
              <a:t>확장 팩이 설치되어 있는지 확인해보자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0252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22561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000">
                <a:solidFill>
                  <a:schemeClr val="tx1"/>
                </a:solidFill>
              </a:rPr>
              <a:t>Exercise 2</a:t>
            </a:r>
          </a:p>
          <a:p>
            <a:pPr algn="ctr" fontAlgn="base"/>
            <a:r>
              <a:rPr lang="en-US" altLang="ko-KR" sz="3200" b="1">
                <a:solidFill>
                  <a:schemeClr val="tx1"/>
                </a:solidFill>
              </a:rPr>
              <a:t>Build and flash your first nRF Connect SDK application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7801DE-E724-4D37-BE64-ABD5834BE574}"/>
              </a:ext>
            </a:extLst>
          </p:cNvPr>
          <p:cNvSpPr/>
          <p:nvPr/>
        </p:nvSpPr>
        <p:spPr>
          <a:xfrm>
            <a:off x="780288" y="2377207"/>
            <a:ext cx="11192256" cy="33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 연습에서는 </a:t>
            </a:r>
            <a:r>
              <a:rPr lang="en-US" altLang="ko-KR" sz="1600" b="1"/>
              <a:t>blinky </a:t>
            </a:r>
            <a:r>
              <a:rPr lang="ko-KR" altLang="en-US" sz="1600" b="1"/>
              <a:t>샘플</a:t>
            </a:r>
            <a:r>
              <a:rPr lang="ko-KR" altLang="en-US" sz="1600"/>
              <a:t>을 기반으로 간단한 애플리케이션을 프로그램하여 </a:t>
            </a:r>
            <a:r>
              <a:rPr lang="en-US" altLang="ko-KR" sz="1600"/>
              <a:t>LED</a:t>
            </a:r>
            <a:r>
              <a:rPr lang="ko-KR" altLang="en-US" sz="1600"/>
              <a:t>를 토글하는 방법을 배운다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다시 말해</a:t>
            </a:r>
            <a:r>
              <a:rPr lang="en-US" altLang="ko-KR" sz="1600"/>
              <a:t>, </a:t>
            </a:r>
            <a:r>
              <a:rPr lang="ko-KR" altLang="en-US" sz="1600"/>
              <a:t>지원되는 모든 </a:t>
            </a:r>
            <a:r>
              <a:rPr lang="en-US" altLang="ko-KR" sz="1600"/>
              <a:t>Nordic Semiconductor </a:t>
            </a:r>
            <a:r>
              <a:rPr lang="ko-KR" altLang="en-US" sz="1600"/>
              <a:t>개발 보드</a:t>
            </a:r>
            <a:r>
              <a:rPr lang="en-US" altLang="ko-KR" sz="1600"/>
              <a:t>(nRF54, nRF53, nRF52, nRF70, nRF91 </a:t>
            </a:r>
            <a:r>
              <a:rPr lang="ko-KR" altLang="en-US" sz="1600"/>
              <a:t>시리즈</a:t>
            </a:r>
            <a:r>
              <a:rPr lang="en-US" altLang="ko-KR" sz="1600"/>
              <a:t>)</a:t>
            </a:r>
            <a:r>
              <a:rPr lang="ko-KR" altLang="en-US" sz="1600"/>
              <a:t>가 작동한다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0000FF"/>
                </a:solidFill>
              </a:rPr>
              <a:t>이 연습의 목표는 샘플을 빌드하고 플래시하는 데 필요한 모든 도구가 올바르게 설정되었는지 확인하는 것</a:t>
            </a:r>
            <a:r>
              <a:rPr lang="ko-KR" altLang="en-US" sz="1600"/>
              <a:t>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아래 절차와 같이 ＂샘플 복사＂</a:t>
            </a:r>
            <a:r>
              <a:rPr lang="en-US" altLang="ko-KR" sz="1600"/>
              <a:t> </a:t>
            </a:r>
            <a:r>
              <a:rPr lang="ko-KR" altLang="en-US" sz="1600"/>
              <a:t>템플릿에서 애플리케이션을 생성하고</a:t>
            </a:r>
            <a:r>
              <a:rPr lang="en-US" altLang="ko-KR" sz="1600"/>
              <a:t>, </a:t>
            </a:r>
            <a:r>
              <a:rPr lang="ko-KR" altLang="en-US" sz="1600"/>
              <a:t>애플리케이션을 빌드하고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en-US" altLang="ko-KR" sz="1600"/>
              <a:t>Nordic </a:t>
            </a:r>
            <a:r>
              <a:rPr lang="ko-KR" altLang="en-US" sz="1600"/>
              <a:t>보드에 플래시하는 방법을 배우는 것이다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/>
          </a:p>
          <a:p>
            <a:pPr marL="536575" indent="-18256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/>
              <a:t>템플릿</a:t>
            </a:r>
            <a:r>
              <a:rPr lang="en-US" altLang="ko-KR" sz="1600"/>
              <a:t>(</a:t>
            </a:r>
            <a:r>
              <a:rPr lang="ko-KR" altLang="en-US" sz="1600"/>
              <a:t>샘플</a:t>
            </a:r>
            <a:r>
              <a:rPr lang="en-US" altLang="ko-KR" sz="1600"/>
              <a:t>)</a:t>
            </a:r>
            <a:r>
              <a:rPr lang="ko-KR" altLang="en-US" sz="1600"/>
              <a:t>을 기반으로 새로운 애플리케이션 만들기</a:t>
            </a:r>
            <a:r>
              <a:rPr lang="en-US" altLang="ko-KR" sz="1600"/>
              <a:t>.</a:t>
            </a:r>
          </a:p>
          <a:p>
            <a:pPr marL="536575" indent="-18256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/>
              <a:t>애플리케이션 빌드하기</a:t>
            </a:r>
            <a:r>
              <a:rPr lang="en-US" altLang="ko-KR" sz="1600"/>
              <a:t>.</a:t>
            </a:r>
          </a:p>
          <a:p>
            <a:pPr marL="536575" indent="-182563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/>
              <a:t>애플리케이션을 보드에 플래시하기</a:t>
            </a:r>
            <a:r>
              <a:rPr lang="en-US" altLang="ko-KR" sz="160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3FED43-B128-4563-A146-44698491674E}"/>
              </a:ext>
            </a:extLst>
          </p:cNvPr>
          <p:cNvSpPr/>
          <p:nvPr/>
        </p:nvSpPr>
        <p:spPr>
          <a:xfrm>
            <a:off x="5980176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2 -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4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742545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Introduction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7853" y="751114"/>
            <a:ext cx="11194473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/>
              <a:t>The nRF52833 DK is a hardware development platform used to design and develop application firmware on the nRF52833 System on Chip (SoC). </a:t>
            </a:r>
          </a:p>
          <a:p>
            <a:pPr>
              <a:lnSpc>
                <a:spcPts val="2700"/>
              </a:lnSpc>
            </a:pPr>
            <a:r>
              <a:rPr lang="en-US" altLang="ko-KR"/>
              <a:t>This kit can be used for developing for either the nRF52833 and nRF52820 SoCs. </a:t>
            </a:r>
          </a:p>
          <a:p>
            <a:pPr>
              <a:lnSpc>
                <a:spcPts val="2700"/>
              </a:lnSpc>
            </a:pPr>
            <a:r>
              <a:rPr lang="en-US" altLang="ko-KR"/>
              <a:t>The key features of the Development Kit (DK) are: </a:t>
            </a:r>
          </a:p>
          <a:p>
            <a:pPr>
              <a:lnSpc>
                <a:spcPts val="2700"/>
              </a:lnSpc>
            </a:pPr>
            <a:endParaRPr lang="en-US" altLang="ko-KR"/>
          </a:p>
          <a:p>
            <a:pPr marL="268288" indent="-176213">
              <a:lnSpc>
                <a:spcPts val="2700"/>
              </a:lnSpc>
            </a:pPr>
            <a:r>
              <a:rPr lang="en-US" altLang="ko-KR"/>
              <a:t>• nRF52833 flash-based Bluetooth® Low Energy, Thread, Zigbee, ANT™/ANT+™ SoC solution </a:t>
            </a:r>
          </a:p>
          <a:p>
            <a:pPr marL="268288" indent="-176213">
              <a:lnSpc>
                <a:spcPts val="2700"/>
              </a:lnSpc>
            </a:pPr>
            <a:r>
              <a:rPr lang="en-US" altLang="ko-KR"/>
              <a:t>• Support for nRF52833 and nRF52820 SoCs development </a:t>
            </a:r>
          </a:p>
          <a:p>
            <a:pPr marL="268288" indent="-176213">
              <a:lnSpc>
                <a:spcPts val="2700"/>
              </a:lnSpc>
            </a:pPr>
            <a:r>
              <a:rPr lang="en-US" altLang="ko-KR"/>
              <a:t>• Buttons and LEDs for user interaction </a:t>
            </a:r>
          </a:p>
          <a:p>
            <a:pPr marL="268288" indent="-176213">
              <a:lnSpc>
                <a:spcPts val="2700"/>
              </a:lnSpc>
            </a:pPr>
            <a:r>
              <a:rPr lang="en-US" altLang="ko-KR"/>
              <a:t>• I/O interface for Arduino form factor plug-in modules </a:t>
            </a:r>
          </a:p>
          <a:p>
            <a:pPr marL="268288" indent="-176213">
              <a:lnSpc>
                <a:spcPts val="2700"/>
              </a:lnSpc>
            </a:pPr>
            <a:r>
              <a:rPr lang="en-US" altLang="ko-KR"/>
              <a:t>• SEGGER J-Link OB(On-Board) Debugger with debug out functionality </a:t>
            </a:r>
          </a:p>
          <a:p>
            <a:pPr marL="268288" indent="-176213">
              <a:lnSpc>
                <a:spcPts val="2700"/>
              </a:lnSpc>
            </a:pPr>
            <a:r>
              <a:rPr lang="en-US" altLang="ko-KR"/>
              <a:t>• UART interface through virtual COM port </a:t>
            </a:r>
          </a:p>
          <a:p>
            <a:pPr marL="268288" indent="-176213">
              <a:lnSpc>
                <a:spcPts val="2700"/>
              </a:lnSpc>
            </a:pPr>
            <a:r>
              <a:rPr lang="en-US" altLang="ko-KR"/>
              <a:t>• USB </a:t>
            </a:r>
          </a:p>
          <a:p>
            <a:pPr marL="268288" indent="-176213">
              <a:lnSpc>
                <a:spcPts val="2700"/>
              </a:lnSpc>
            </a:pPr>
            <a:r>
              <a:rPr lang="en-US" altLang="ko-KR"/>
              <a:t>• Drag-and-drop Mass Storage Device (MSD) programming </a:t>
            </a:r>
          </a:p>
          <a:p>
            <a:pPr marL="268288" indent="-176213">
              <a:lnSpc>
                <a:spcPts val="2700"/>
              </a:lnSpc>
            </a:pPr>
            <a:r>
              <a:rPr lang="en-US" altLang="ko-KR"/>
              <a:t>• Support for NFC-A Listen Mode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501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5557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6AEE53-FFE4-4271-806D-E1F8EB30EBBD}"/>
              </a:ext>
            </a:extLst>
          </p:cNvPr>
          <p:cNvSpPr/>
          <p:nvPr/>
        </p:nvSpPr>
        <p:spPr>
          <a:xfrm>
            <a:off x="341376" y="676716"/>
            <a:ext cx="11423904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/>
              <a:t>  이 과정에서 작업할 모든 연습을 저장할 폴더를 만든다</a:t>
            </a:r>
            <a:r>
              <a:rPr lang="en-US" altLang="ko-KR" sz="1600"/>
              <a:t>.</a:t>
            </a:r>
            <a:br>
              <a:rPr lang="en-US" altLang="ko-KR" sz="1600"/>
            </a:br>
            <a:r>
              <a:rPr lang="en-US" altLang="ko-KR" sz="1600"/>
              <a:t>    - </a:t>
            </a:r>
            <a:r>
              <a:rPr lang="ko-KR" altLang="en-US" sz="1600"/>
              <a:t>경로가 복잡하지 않게</a:t>
            </a:r>
            <a:r>
              <a:rPr lang="en-US" altLang="ko-KR" sz="1600"/>
              <a:t>, </a:t>
            </a:r>
            <a:r>
              <a:rPr lang="ko-KR" altLang="en-US" sz="1600"/>
              <a:t>모든 폴더 이름은 영문으로 작성한다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  </a:t>
            </a:r>
            <a:r>
              <a:rPr lang="en-US" altLang="ko-KR" sz="1600"/>
              <a:t>- </a:t>
            </a:r>
            <a:r>
              <a:rPr lang="ko-KR" altLang="en-US" sz="1600"/>
              <a:t>애플리케이션 경로가 너무 길면 빌드 시스템이 일부 운영 체제</a:t>
            </a:r>
            <a:r>
              <a:rPr lang="en-US" altLang="ko-KR" sz="1600"/>
              <a:t>(Windows)</a:t>
            </a:r>
            <a:r>
              <a:rPr lang="ko-KR" altLang="en-US" sz="1600"/>
              <a:t>에서 실패할 수 있으므로 </a:t>
            </a:r>
            <a:br>
              <a:rPr lang="en-US" altLang="ko-KR" sz="1600"/>
            </a:br>
            <a:r>
              <a:rPr lang="en-US" altLang="ko-KR" sz="1600"/>
              <a:t>      </a:t>
            </a:r>
            <a:r>
              <a:rPr lang="ko-KR" altLang="en-US" sz="1600"/>
              <a:t>긴 경로에 애플리케이션을 저장하면 안된다</a:t>
            </a:r>
            <a:r>
              <a:rPr lang="en-US" altLang="ko-KR" sz="1600"/>
              <a:t>. </a:t>
            </a:r>
            <a:r>
              <a:rPr lang="ko-KR" altLang="en-US" sz="1600"/>
              <a:t>또한 경로에 공백이나 특수 문자를 사용하지 않는 것이 좋다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/>
              <a:t> VS Code</a:t>
            </a:r>
            <a:r>
              <a:rPr lang="ko-KR" altLang="en-US" sz="1600"/>
              <a:t>에서 </a:t>
            </a:r>
            <a:r>
              <a:rPr lang="en-US" altLang="ko-KR" sz="1600" b="1"/>
              <a:t>nRF Connect Extension</a:t>
            </a:r>
            <a:r>
              <a:rPr lang="ko-KR" altLang="en-US" sz="1600"/>
              <a:t> 아이콘을 클릭한다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 </a:t>
            </a:r>
            <a:r>
              <a:rPr lang="en-US" altLang="ko-KR" sz="1600" b="1"/>
              <a:t>WELCOME View</a:t>
            </a:r>
            <a:r>
              <a:rPr lang="ko-KR" altLang="en-US" sz="1600"/>
              <a:t>에서 </a:t>
            </a:r>
            <a:r>
              <a:rPr lang="en-US" altLang="ko-KR" sz="1600" b="1"/>
              <a:t>Create a new application</a:t>
            </a:r>
            <a:r>
              <a:rPr lang="ko-KR" altLang="en-US" sz="1600"/>
              <a:t>을 클릭한다</a:t>
            </a:r>
            <a:r>
              <a:rPr lang="en-US" altLang="ko-KR" sz="160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F0BB52-D32B-4F98-AB07-EBF07EE4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0" y="3058329"/>
            <a:ext cx="5090564" cy="33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4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5557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93AC7B-8258-4BA8-BABB-D3242477E4D0}"/>
              </a:ext>
            </a:extLst>
          </p:cNvPr>
          <p:cNvSpPr/>
          <p:nvPr/>
        </p:nvSpPr>
        <p:spPr>
          <a:xfrm>
            <a:off x="268411" y="769358"/>
            <a:ext cx="532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GT-Eesti Display"/>
              </a:rPr>
              <a:t>3. In the Create new application, select Copy a sample</a:t>
            </a:r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2CF369-13B1-47CF-B647-363235BD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9" y="1250088"/>
            <a:ext cx="6432338" cy="21558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6BFAF6-63CF-47F0-82AF-91C141479BED}"/>
              </a:ext>
            </a:extLst>
          </p:cNvPr>
          <p:cNvSpPr/>
          <p:nvPr/>
        </p:nvSpPr>
        <p:spPr>
          <a:xfrm>
            <a:off x="451104" y="3517331"/>
            <a:ext cx="11606784" cy="189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>
                <a:latin typeface="Arial" panose="020B0604020202020204" pitchFamily="34" charset="0"/>
              </a:rPr>
              <a:t> </a:t>
            </a:r>
            <a:r>
              <a:rPr lang="ko-KR" altLang="ko-KR" sz="1600" b="1">
                <a:latin typeface="Arial" panose="020B0604020202020204" pitchFamily="34" charset="0"/>
              </a:rPr>
              <a:t>Create a blank application</a:t>
            </a:r>
            <a:r>
              <a:rPr lang="ko-KR" altLang="ko-KR" sz="1600">
                <a:latin typeface="Arial" panose="020B0604020202020204" pitchFamily="34" charset="0"/>
              </a:rPr>
              <a:t>: 빈 </a:t>
            </a:r>
            <a:r>
              <a:rPr lang="ko-KR" altLang="ko-KR" sz="1600">
                <a:latin typeface="Arial Unicode MS"/>
              </a:rPr>
              <a:t>main()</a:t>
            </a:r>
            <a:r>
              <a:rPr lang="ko-KR" altLang="ko-KR" sz="1600"/>
              <a:t> 함수가 있는 빈 애플리케이션을 생성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>
                <a:latin typeface="Arial" panose="020B0604020202020204" pitchFamily="34" charset="0"/>
              </a:rPr>
              <a:t> </a:t>
            </a:r>
            <a:r>
              <a:rPr lang="ko-KR" altLang="ko-KR" sz="1600" b="1">
                <a:latin typeface="Arial" panose="020B0604020202020204" pitchFamily="34" charset="0"/>
              </a:rPr>
              <a:t>Copy a sample</a:t>
            </a:r>
            <a:r>
              <a:rPr lang="ko-KR" altLang="ko-KR" sz="1600">
                <a:latin typeface="Arial" panose="020B0604020202020204" pitchFamily="34" charset="0"/>
              </a:rPr>
              <a:t>: nRF Connect SDK의 다양한 모듈에서 제공되는 템플릿 "샘플"을 보여주며, 이를 기반으로 애플리케이션을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생성할 수 있다. 만약 기기에 여러 SDK 버전이 설치되어 있다면, 샘플을 복사할 SDK 버전을 선택하라는 메시지가 표시</a:t>
            </a:r>
            <a:r>
              <a:rPr lang="ko-KR" altLang="en-US" sz="1600">
                <a:latin typeface="Arial" panose="020B0604020202020204" pitchFamily="34" charset="0"/>
              </a:rPr>
              <a:t>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>
                <a:latin typeface="Arial" panose="020B0604020202020204" pitchFamily="34" charset="0"/>
              </a:rPr>
              <a:t> </a:t>
            </a:r>
            <a:r>
              <a:rPr lang="ko-KR" altLang="ko-KR" sz="1600" b="1">
                <a:latin typeface="Arial" panose="020B0604020202020204" pitchFamily="34" charset="0"/>
              </a:rPr>
              <a:t>Browse application index</a:t>
            </a:r>
            <a:r>
              <a:rPr lang="ko-KR" altLang="ko-KR" sz="1600">
                <a:latin typeface="Arial" panose="020B0604020202020204" pitchFamily="34" charset="0"/>
              </a:rPr>
              <a:t> (이 과정의 범위에는 포함되지 않음): 온라인 애플리케이션 인덱스에서 nRF Connect SDK와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호환되는 기존의 외부 애플리케이션 버전을 복사하여 이를 기반으로 west 작업 공간 리포지토리를 설정합니다.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2BA5F-67B6-466B-9CC1-1645861FB7FB}"/>
              </a:ext>
            </a:extLst>
          </p:cNvPr>
          <p:cNvSpPr/>
          <p:nvPr/>
        </p:nvSpPr>
        <p:spPr>
          <a:xfrm>
            <a:off x="553679" y="5607912"/>
            <a:ext cx="11165352" cy="1020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SDK</a:t>
            </a:r>
            <a:r>
              <a:rPr lang="ko-KR" altLang="en-US" sz="1400"/>
              <a:t>에는 다양한 템플릿이 포함되어 있습니다</a:t>
            </a:r>
            <a:r>
              <a:rPr lang="en-US" altLang="ko-KR" sz="1400"/>
              <a:t>. </a:t>
            </a:r>
            <a:r>
              <a:rPr lang="ko-KR" altLang="en-US" sz="1400"/>
              <a:t>템플릿의 맥락에서</a:t>
            </a:r>
            <a:r>
              <a:rPr lang="en-US" altLang="ko-KR" sz="1400"/>
              <a:t>, **</a:t>
            </a:r>
            <a:r>
              <a:rPr lang="ko-KR" altLang="en-US" sz="1400"/>
              <a:t>샘플</a:t>
            </a:r>
            <a:r>
              <a:rPr lang="en-US" altLang="ko-KR" sz="1400"/>
              <a:t>(Samples)**</a:t>
            </a:r>
            <a:r>
              <a:rPr lang="ko-KR" altLang="en-US" sz="1400"/>
              <a:t>은 간단하고 하나의 기능이나 라이브러리를 보여주는 예시입니다</a:t>
            </a:r>
            <a:r>
              <a:rPr lang="en-US" altLang="ko-KR" sz="1400"/>
              <a:t>(</a:t>
            </a:r>
            <a:r>
              <a:rPr lang="ko-KR" altLang="en-US" sz="1400"/>
              <a:t>예</a:t>
            </a:r>
            <a:r>
              <a:rPr lang="en-US" altLang="ko-KR" sz="1400"/>
              <a:t>: SHA256 </a:t>
            </a:r>
            <a:r>
              <a:rPr lang="ko-KR" altLang="en-US" sz="1400"/>
              <a:t>샘플</a:t>
            </a:r>
            <a:r>
              <a:rPr lang="en-US" altLang="ko-KR" sz="1400"/>
              <a:t>, UART </a:t>
            </a:r>
            <a:r>
              <a:rPr lang="ko-KR" altLang="en-US" sz="1400"/>
              <a:t>샘플</a:t>
            </a:r>
            <a:r>
              <a:rPr lang="en-US" altLang="ko-KR" sz="1400"/>
              <a:t>, PWM </a:t>
            </a:r>
            <a:r>
              <a:rPr lang="ko-KR" altLang="en-US" sz="1400"/>
              <a:t>샘플</a:t>
            </a:r>
            <a:r>
              <a:rPr lang="en-US" altLang="ko-KR" sz="1400"/>
              <a:t>, blinky </a:t>
            </a:r>
            <a:r>
              <a:rPr lang="ko-KR" altLang="en-US" sz="1400"/>
              <a:t>샘플 등</a:t>
            </a:r>
            <a:r>
              <a:rPr lang="en-US" altLang="ko-KR" sz="1400"/>
              <a:t>). </a:t>
            </a:r>
            <a:r>
              <a:rPr lang="ko-KR" altLang="en-US" sz="1400"/>
              <a:t>반면에 **애플리케이션</a:t>
            </a:r>
            <a:r>
              <a:rPr lang="en-US" altLang="ko-KR" sz="1400"/>
              <a:t>(Applications)**</a:t>
            </a:r>
            <a:r>
              <a:rPr lang="ko-KR" altLang="en-US" sz="1400"/>
              <a:t>은 복잡하며 특정 사용 사례를 구현하기 위해 다양한 라이브러리를 포함한 예시입니다</a:t>
            </a:r>
            <a:r>
              <a:rPr lang="en-US" altLang="ko-KR" sz="1400"/>
              <a:t>(</a:t>
            </a:r>
            <a:r>
              <a:rPr lang="ko-KR" altLang="en-US" sz="1400"/>
              <a:t>예</a:t>
            </a:r>
            <a:r>
              <a:rPr lang="en-US" altLang="ko-KR" sz="1400"/>
              <a:t>: </a:t>
            </a:r>
            <a:r>
              <a:rPr lang="ko-KR" altLang="en-US" sz="1400"/>
              <a:t>자산 추적 애플리케이션</a:t>
            </a:r>
            <a:r>
              <a:rPr lang="en-US" altLang="ko-KR" sz="1400"/>
              <a:t>, </a:t>
            </a:r>
            <a:r>
              <a:rPr lang="ko-KR" altLang="en-US" sz="1400"/>
              <a:t>키보드 애플리케이션</a:t>
            </a:r>
            <a:r>
              <a:rPr lang="en-US" altLang="ko-KR" sz="1400"/>
              <a:t>, </a:t>
            </a:r>
            <a:r>
              <a:rPr lang="ko-KR" altLang="en-US" sz="1400"/>
              <a:t>마우스 애플리케이션 등</a:t>
            </a:r>
            <a:r>
              <a:rPr lang="en-US" altLang="ko-KR" sz="1400"/>
              <a:t>).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58554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37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09" y="853392"/>
            <a:ext cx="9802177" cy="316816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56765" y="1242697"/>
            <a:ext cx="1128220" cy="468872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00" y="4258876"/>
            <a:ext cx="8202274" cy="12688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951280" y="4270401"/>
            <a:ext cx="398913" cy="334454"/>
          </a:xfrm>
          <a:prstGeom prst="rect">
            <a:avLst/>
          </a:prstGeom>
          <a:noFill/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447692" y="3328668"/>
            <a:ext cx="5192458" cy="784383"/>
          </a:xfrm>
          <a:prstGeom prst="wedgeRoundRectCallout">
            <a:avLst>
              <a:gd name="adj1" fmla="val 1518"/>
              <a:gd name="adj2" fmla="val 63995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rgbClr val="0000FF"/>
                </a:solidFill>
              </a:rPr>
              <a:t>새로운 프로젝트 저장 폴더 선택</a:t>
            </a:r>
            <a:br>
              <a:rPr lang="en-US" altLang="ko-KR" sz="1400" b="1">
                <a:solidFill>
                  <a:srgbClr val="0070C0"/>
                </a:solidFill>
              </a:rPr>
            </a:br>
            <a:r>
              <a:rPr lang="ko-KR" altLang="en-US" sz="1400" b="1">
                <a:solidFill>
                  <a:schemeClr val="tx1"/>
                </a:solidFill>
              </a:rPr>
              <a:t>폴더 아이콘 클릭하면</a:t>
            </a:r>
            <a:r>
              <a:rPr lang="en-US" altLang="ko-KR" sz="1400" b="1">
                <a:solidFill>
                  <a:schemeClr val="tx1"/>
                </a:solidFill>
              </a:rPr>
              <a:t>, </a:t>
            </a:r>
            <a:r>
              <a:rPr lang="ko-KR" altLang="en-US" sz="1400" b="1">
                <a:solidFill>
                  <a:schemeClr val="tx1"/>
                </a:solidFill>
              </a:rPr>
              <a:t>저장 폴더 선택 창 나타남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work </a:t>
            </a:r>
            <a:r>
              <a:rPr lang="ko-KR" altLang="en-US" sz="1400" b="1">
                <a:solidFill>
                  <a:schemeClr val="tx1"/>
                </a:solidFill>
              </a:rPr>
              <a:t>폴더 아래</a:t>
            </a:r>
            <a:r>
              <a:rPr lang="en-US" altLang="ko-KR" sz="1400" b="1">
                <a:solidFill>
                  <a:schemeClr val="tx1"/>
                </a:solidFill>
              </a:rPr>
              <a:t>, blink </a:t>
            </a:r>
            <a:r>
              <a:rPr lang="ko-KR" altLang="en-US" sz="1400" b="1">
                <a:solidFill>
                  <a:schemeClr val="tx1"/>
                </a:solidFill>
              </a:rPr>
              <a:t>폴더를 만들자</a:t>
            </a:r>
            <a:r>
              <a:rPr lang="en-US" altLang="ko-KR" sz="1400" b="1">
                <a:solidFill>
                  <a:schemeClr val="tx1"/>
                </a:solidFill>
              </a:rPr>
              <a:t>.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27104" y="1798600"/>
            <a:ext cx="2593604" cy="616353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64880" y="1219092"/>
            <a:ext cx="391885" cy="373224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18" name="타원 17"/>
          <p:cNvSpPr/>
          <p:nvPr/>
        </p:nvSpPr>
        <p:spPr>
          <a:xfrm>
            <a:off x="4470933" y="1902136"/>
            <a:ext cx="391885" cy="373224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19" name="타원 18"/>
          <p:cNvSpPr/>
          <p:nvPr/>
        </p:nvSpPr>
        <p:spPr>
          <a:xfrm>
            <a:off x="8484548" y="4258876"/>
            <a:ext cx="391885" cy="373224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379525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37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4. Add a build configuration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1" y="571938"/>
            <a:ext cx="11308015" cy="590058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341782" y="3816626"/>
            <a:ext cx="2435088" cy="29817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509591" y="2935355"/>
            <a:ext cx="2461592" cy="68248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472537" y="3446893"/>
            <a:ext cx="1084068" cy="302425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0070C0"/>
                </a:solidFill>
              </a:rPr>
              <a:t>클릭 </a:t>
            </a:r>
            <a:r>
              <a:rPr lang="en-US" altLang="ko-KR" sz="1400" b="1">
                <a:solidFill>
                  <a:srgbClr val="0070C0"/>
                </a:solidFill>
              </a:rPr>
              <a:t>!!!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137303" y="2434947"/>
            <a:ext cx="1877488" cy="385670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0070C0"/>
                </a:solidFill>
              </a:rPr>
              <a:t>보드 선택</a:t>
            </a:r>
          </a:p>
        </p:txBody>
      </p:sp>
      <p:sp>
        <p:nvSpPr>
          <p:cNvPr id="11" name="타원 10"/>
          <p:cNvSpPr/>
          <p:nvPr/>
        </p:nvSpPr>
        <p:spPr>
          <a:xfrm>
            <a:off x="949897" y="3734565"/>
            <a:ext cx="391885" cy="373224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12" name="타원 11"/>
          <p:cNvSpPr/>
          <p:nvPr/>
        </p:nvSpPr>
        <p:spPr>
          <a:xfrm>
            <a:off x="5117706" y="2903374"/>
            <a:ext cx="391885" cy="373224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509591" y="4107789"/>
            <a:ext cx="2461592" cy="57583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117705" y="4209095"/>
            <a:ext cx="391885" cy="373224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210E488-4F1A-4C06-AEA4-F0EEC5BFB177}"/>
              </a:ext>
            </a:extLst>
          </p:cNvPr>
          <p:cNvSpPr/>
          <p:nvPr/>
        </p:nvSpPr>
        <p:spPr>
          <a:xfrm>
            <a:off x="548486" y="4601370"/>
            <a:ext cx="391885" cy="373224"/>
          </a:xfrm>
          <a:prstGeom prst="roundRect">
            <a:avLst/>
          </a:pr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565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37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4. Add a build configuration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3" y="748382"/>
            <a:ext cx="11405801" cy="564247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9690651" y="3042225"/>
            <a:ext cx="1689653" cy="486165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044576" y="2538329"/>
            <a:ext cx="1335728" cy="403653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0070C0"/>
                </a:solidFill>
              </a:rPr>
              <a:t>클릭</a:t>
            </a:r>
          </a:p>
        </p:txBody>
      </p:sp>
      <p:cxnSp>
        <p:nvCxnSpPr>
          <p:cNvPr id="6" name="직선 화살표 연결선 5"/>
          <p:cNvCxnSpPr>
            <a:stCxn id="11" idx="2"/>
          </p:cNvCxnSpPr>
          <p:nvPr/>
        </p:nvCxnSpPr>
        <p:spPr>
          <a:xfrm flipH="1">
            <a:off x="9293087" y="3528390"/>
            <a:ext cx="1242391" cy="177910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91261" y="473192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진행과정 표시</a:t>
            </a: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293087" y="2999636"/>
            <a:ext cx="391885" cy="373224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055279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37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6. Add a build configuration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79" y="712293"/>
            <a:ext cx="11351337" cy="5012645"/>
          </a:xfrm>
          <a:prstGeom prst="rect">
            <a:avLst/>
          </a:prstGeom>
        </p:spPr>
      </p:pic>
      <p:pic>
        <p:nvPicPr>
          <p:cNvPr id="1026" name="Picture 2" descr="https://devzone.nordicsemi.com/cfs-file/__key/communityserver-discussions-components-files/4/pastedimage1675967059997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10" y="3456471"/>
            <a:ext cx="6223932" cy="1791390"/>
          </a:xfrm>
          <a:prstGeom prst="rect">
            <a:avLst/>
          </a:prstGeom>
          <a:noFill/>
          <a:ln w="44450">
            <a:solidFill>
              <a:schemeClr val="accent4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606286" y="3936747"/>
            <a:ext cx="1689653" cy="297323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086581" y="3458763"/>
            <a:ext cx="1335728" cy="403653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0070C0"/>
                </a:solidFill>
              </a:rPr>
              <a:t>클릭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295939" y="4085408"/>
            <a:ext cx="2716938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 설명선 10"/>
          <p:cNvSpPr/>
          <p:nvPr/>
        </p:nvSpPr>
        <p:spPr>
          <a:xfrm>
            <a:off x="2415209" y="4310694"/>
            <a:ext cx="2087217" cy="1096194"/>
          </a:xfrm>
          <a:prstGeom prst="wedgeRectCallout">
            <a:avLst>
              <a:gd name="adj1" fmla="val 77349"/>
              <a:gd name="adj2" fmla="val -501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flash memory </a:t>
            </a:r>
            <a:r>
              <a:rPr lang="ko-KR" altLang="en-US" sz="1200" b="1">
                <a:solidFill>
                  <a:schemeClr val="tx1"/>
                </a:solidFill>
              </a:rPr>
              <a:t>읽기</a:t>
            </a:r>
            <a:r>
              <a:rPr lang="en-US" altLang="ko-KR" sz="1200" b="1">
                <a:solidFill>
                  <a:schemeClr val="tx1"/>
                </a:solidFill>
              </a:rPr>
              <a:t>/</a:t>
            </a:r>
            <a:r>
              <a:rPr lang="ko-KR" altLang="en-US" sz="1200" b="1">
                <a:solidFill>
                  <a:schemeClr val="tx1"/>
                </a:solidFill>
              </a:rPr>
              <a:t>쓰기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보호가 되어 있으면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이와 같은 메시지가 나타남</a:t>
            </a:r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8A14A03D-512D-4D7F-943A-9FCCAB6F8C0F}"/>
              </a:ext>
            </a:extLst>
          </p:cNvPr>
          <p:cNvSpPr/>
          <p:nvPr/>
        </p:nvSpPr>
        <p:spPr>
          <a:xfrm>
            <a:off x="605077" y="3422578"/>
            <a:ext cx="1689653" cy="297323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604331-6DEB-4579-A986-C3FFA1C720E4}"/>
              </a:ext>
            </a:extLst>
          </p:cNvPr>
          <p:cNvSpPr/>
          <p:nvPr/>
        </p:nvSpPr>
        <p:spPr>
          <a:xfrm>
            <a:off x="409134" y="3032003"/>
            <a:ext cx="391885" cy="373224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34F214D-4D04-4731-800B-4B9F046C7DEF}"/>
              </a:ext>
            </a:extLst>
          </p:cNvPr>
          <p:cNvSpPr/>
          <p:nvPr/>
        </p:nvSpPr>
        <p:spPr>
          <a:xfrm>
            <a:off x="255164" y="3862416"/>
            <a:ext cx="391885" cy="373224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A90D6-F2B4-49DC-9EFC-E4DB4DC52654}"/>
              </a:ext>
            </a:extLst>
          </p:cNvPr>
          <p:cNvSpPr txBox="1"/>
          <p:nvPr/>
        </p:nvSpPr>
        <p:spPr>
          <a:xfrm>
            <a:off x="493079" y="5915589"/>
            <a:ext cx="5909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0000FF"/>
                </a:solidFill>
              </a:rPr>
              <a:t>Flash </a:t>
            </a:r>
            <a:r>
              <a:rPr lang="ko-KR" altLang="en-US" sz="1600">
                <a:solidFill>
                  <a:srgbClr val="0000FF"/>
                </a:solidFill>
              </a:rPr>
              <a:t>클릭하기 전</a:t>
            </a:r>
            <a:r>
              <a:rPr lang="en-US" altLang="ko-KR" sz="1600">
                <a:solidFill>
                  <a:srgbClr val="0000FF"/>
                </a:solidFill>
              </a:rPr>
              <a:t>, dk board</a:t>
            </a:r>
            <a:r>
              <a:rPr lang="ko-KR" altLang="en-US" sz="1600">
                <a:solidFill>
                  <a:srgbClr val="0000FF"/>
                </a:solidFill>
              </a:rPr>
              <a:t>가 </a:t>
            </a:r>
            <a:r>
              <a:rPr lang="en-US" altLang="ko-KR" sz="1600">
                <a:solidFill>
                  <a:srgbClr val="0000FF"/>
                </a:solidFill>
              </a:rPr>
              <a:t>PC</a:t>
            </a:r>
            <a:r>
              <a:rPr lang="ko-KR" altLang="en-US" sz="1600">
                <a:solidFill>
                  <a:srgbClr val="0000FF"/>
                </a:solidFill>
              </a:rPr>
              <a:t>에 연결되어 있어야 한다</a:t>
            </a:r>
            <a:r>
              <a:rPr lang="en-US" altLang="ko-KR" sz="1600">
                <a:solidFill>
                  <a:srgbClr val="0000FF"/>
                </a:solidFill>
              </a:rPr>
              <a:t>.</a:t>
            </a:r>
            <a:endParaRPr lang="ko-KR" altLang="en-US" sz="1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00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37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6. Add a build configuration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5" y="902790"/>
            <a:ext cx="10553411" cy="513026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907696" y="3896991"/>
            <a:ext cx="944218" cy="327139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426439" y="3727175"/>
            <a:ext cx="2128917" cy="496956"/>
          </a:xfrm>
          <a:prstGeom prst="wedgeRoundRectCallou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70C0"/>
                </a:solidFill>
              </a:rPr>
              <a:t>1. nrfjprog - -recover</a:t>
            </a:r>
          </a:p>
          <a:p>
            <a:pPr algn="ctr"/>
            <a:r>
              <a:rPr lang="ko-KR" altLang="en-US" sz="1400" b="1">
                <a:solidFill>
                  <a:srgbClr val="0070C0"/>
                </a:solidFill>
              </a:rPr>
              <a:t>입력하고 엔터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9965" y="4496652"/>
            <a:ext cx="944218" cy="327139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494183" y="4701209"/>
            <a:ext cx="3544956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사각형 설명선 16"/>
          <p:cNvSpPr/>
          <p:nvPr/>
        </p:nvSpPr>
        <p:spPr>
          <a:xfrm>
            <a:off x="769872" y="4031183"/>
            <a:ext cx="1416737" cy="342887"/>
          </a:xfrm>
          <a:prstGeom prst="wedgeRoundRectCallout">
            <a:avLst>
              <a:gd name="adj1" fmla="val -20833"/>
              <a:gd name="adj2" fmla="val 85689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0070C0"/>
                </a:solidFill>
              </a:rPr>
              <a:t>2. </a:t>
            </a:r>
            <a:r>
              <a:rPr lang="ko-KR" altLang="en-US" sz="1400" b="1">
                <a:solidFill>
                  <a:srgbClr val="0070C0"/>
                </a:solidFill>
              </a:rPr>
              <a:t>다시 클릭</a:t>
            </a:r>
          </a:p>
        </p:txBody>
      </p:sp>
    </p:spTree>
    <p:extLst>
      <p:ext uri="{BB962C8B-B14F-4D97-AF65-F5344CB8AC3E}">
        <p14:creationId xmlns:p14="http://schemas.microsoft.com/office/powerpoint/2010/main" val="3889301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37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6. Flash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9A747B-DF15-4B54-9561-8F4922CE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3" y="724061"/>
            <a:ext cx="9040487" cy="3210373"/>
          </a:xfrm>
          <a:prstGeom prst="rect">
            <a:avLst/>
          </a:prstGeom>
        </p:spPr>
      </p:pic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8BBC84F4-2B73-48E7-8883-0F33E66BBD59}"/>
              </a:ext>
            </a:extLst>
          </p:cNvPr>
          <p:cNvSpPr/>
          <p:nvPr/>
        </p:nvSpPr>
        <p:spPr>
          <a:xfrm>
            <a:off x="2551940" y="2688714"/>
            <a:ext cx="2996244" cy="635254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7FD44-29E2-470F-9AAE-50643BC2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84" y="3503070"/>
            <a:ext cx="5056133" cy="2922444"/>
          </a:xfrm>
          <a:prstGeom prst="rect">
            <a:avLst/>
          </a:prstGeom>
        </p:spPr>
      </p:pic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1DDEE6F9-B8C0-428C-B2EB-1D910A41B206}"/>
              </a:ext>
            </a:extLst>
          </p:cNvPr>
          <p:cNvSpPr/>
          <p:nvPr/>
        </p:nvSpPr>
        <p:spPr>
          <a:xfrm>
            <a:off x="8353165" y="4382585"/>
            <a:ext cx="1042087" cy="635254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B103-A620-429C-BD3B-1FB1D087D606}"/>
              </a:ext>
            </a:extLst>
          </p:cNvPr>
          <p:cNvSpPr txBox="1"/>
          <p:nvPr/>
        </p:nvSpPr>
        <p:spPr>
          <a:xfrm>
            <a:off x="4593435" y="457536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LED1</a:t>
            </a:r>
            <a:r>
              <a:rPr lang="ko-KR" altLang="en-US" dirty="0"/>
              <a:t> </a:t>
            </a:r>
            <a:r>
              <a:rPr lang="en-US" altLang="ko-KR" dirty="0"/>
              <a:t>Blink</a:t>
            </a:r>
            <a:r>
              <a:rPr lang="ko-KR" altLang="en-US" dirty="0"/>
              <a:t>  확인</a:t>
            </a:r>
          </a:p>
        </p:txBody>
      </p:sp>
    </p:spTree>
    <p:extLst>
      <p:ext uri="{BB962C8B-B14F-4D97-AF65-F5344CB8AC3E}">
        <p14:creationId xmlns:p14="http://schemas.microsoft.com/office/powerpoint/2010/main" val="1352367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7. LED </a:t>
            </a:r>
            <a:r>
              <a:rPr lang="ko-KR" altLang="en-US" sz="2000" b="1">
                <a:solidFill>
                  <a:schemeClr val="tx1"/>
                </a:solidFill>
              </a:rPr>
              <a:t>점멸 주기 변경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250BD9-78D9-4857-85B3-38B13A14D641}"/>
              </a:ext>
            </a:extLst>
          </p:cNvPr>
          <p:cNvSpPr/>
          <p:nvPr/>
        </p:nvSpPr>
        <p:spPr>
          <a:xfrm>
            <a:off x="451104" y="885920"/>
            <a:ext cx="11204448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main.c</a:t>
            </a:r>
            <a:r>
              <a:rPr lang="ko-KR" altLang="en-US" sz="1600"/>
              <a:t> 파일을 </a:t>
            </a:r>
            <a:r>
              <a:rPr lang="en-US" altLang="ko-KR" sz="1600" b="1"/>
              <a:t>Source Files -&gt; Applications</a:t>
            </a:r>
            <a:r>
              <a:rPr lang="ko-KR" altLang="en-US" sz="1600"/>
              <a:t>에서 찾거나</a:t>
            </a:r>
            <a:r>
              <a:rPr lang="en-US" altLang="ko-KR" sz="1600"/>
              <a:t>, Visual Studio Code</a:t>
            </a:r>
            <a:r>
              <a:rPr lang="ko-KR" altLang="en-US" sz="1600"/>
              <a:t>의 </a:t>
            </a:r>
            <a:r>
              <a:rPr lang="en-US" altLang="ko-KR" sz="1600" b="1"/>
              <a:t>Explorer View</a:t>
            </a:r>
            <a:r>
              <a:rPr lang="ko-KR" altLang="en-US" sz="1600"/>
              <a:t>에서 찾는다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파일의 </a:t>
            </a:r>
            <a:r>
              <a:rPr lang="en-US" altLang="ko-KR" sz="1600"/>
              <a:t>11</a:t>
            </a:r>
            <a:r>
              <a:rPr lang="ko-KR" altLang="en-US" sz="1600"/>
              <a:t>번째 줄에서 </a:t>
            </a:r>
            <a:r>
              <a:rPr lang="en-US" altLang="ko-KR" sz="1600" b="1"/>
              <a:t>SLEEP_TIME_MS</a:t>
            </a:r>
            <a:r>
              <a:rPr lang="ko-KR" altLang="en-US" sz="1600"/>
              <a:t> 값을 </a:t>
            </a:r>
            <a:r>
              <a:rPr lang="en-US" altLang="ko-KR" sz="1600" b="1"/>
              <a:t>1000</a:t>
            </a:r>
            <a:r>
              <a:rPr lang="ko-KR" altLang="en-US" sz="1600"/>
              <a:t>에서 </a:t>
            </a:r>
            <a:r>
              <a:rPr lang="en-US" altLang="ko-KR" sz="1600" b="1"/>
              <a:t>100</a:t>
            </a:r>
            <a:r>
              <a:rPr lang="ko-KR" altLang="en-US" sz="1600"/>
              <a:t>으로 변경한다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이렇게 하면 </a:t>
            </a:r>
            <a:r>
              <a:rPr lang="en-US" altLang="ko-KR" sz="1600"/>
              <a:t>LED</a:t>
            </a:r>
            <a:r>
              <a:rPr lang="ko-KR" altLang="en-US" sz="1600"/>
              <a:t>가 깜박이는 간격이 변경된다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25FF72-3128-41DB-88E7-6C1741E4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30" y="2190124"/>
            <a:ext cx="4807505" cy="5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9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926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>
              <a:lnSpc>
                <a:spcPts val="6400"/>
              </a:lnSpc>
            </a:pPr>
            <a:r>
              <a:rPr lang="en-US" altLang="ko-KR" sz="3200" b="1">
                <a:solidFill>
                  <a:srgbClr val="002060"/>
                </a:solidFill>
              </a:rPr>
              <a:t>Lesson 2</a:t>
            </a:r>
          </a:p>
          <a:p>
            <a:pPr marL="88900" algn="ctr">
              <a:lnSpc>
                <a:spcPts val="6400"/>
              </a:lnSpc>
            </a:pPr>
            <a:r>
              <a:rPr lang="en-US" altLang="ko-KR" sz="4000" b="1">
                <a:solidFill>
                  <a:schemeClr val="tx1"/>
                </a:solidFill>
              </a:rPr>
              <a:t>Reading buttons and controlling LEDs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99EE25-77B0-4455-90CB-935BAA87DBE2}"/>
              </a:ext>
            </a:extLst>
          </p:cNvPr>
          <p:cNvSpPr/>
          <p:nvPr/>
        </p:nvSpPr>
        <p:spPr>
          <a:xfrm>
            <a:off x="1328928" y="6488668"/>
            <a:ext cx="10753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2 - Reading buttons and controlling LEDs - Nordic Developer Academy (nordicsemi.com)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B7C7DE-D5DA-4F33-9E6B-55448CAB8DD4}"/>
              </a:ext>
            </a:extLst>
          </p:cNvPr>
          <p:cNvSpPr/>
          <p:nvPr/>
        </p:nvSpPr>
        <p:spPr>
          <a:xfrm>
            <a:off x="231648" y="2248104"/>
            <a:ext cx="11728704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이번 수업에서는 하드웨어가 </a:t>
            </a:r>
            <a:r>
              <a:rPr lang="en-US" altLang="ko-KR" sz="1600"/>
              <a:t>nRF Connect SDK</a:t>
            </a:r>
            <a:r>
              <a:rPr lang="ko-KR" altLang="en-US" sz="1600"/>
              <a:t>에서 어떻게 설명되는지 살펴보자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하드웨어는 개발 키트</a:t>
            </a:r>
            <a:r>
              <a:rPr lang="en-US" altLang="ko-KR" sz="1600"/>
              <a:t>(DK), </a:t>
            </a:r>
            <a:r>
              <a:rPr lang="ko-KR" altLang="en-US" sz="1600"/>
              <a:t>시스템 온 칩</a:t>
            </a:r>
            <a:r>
              <a:rPr lang="en-US" altLang="ko-KR" sz="1600"/>
              <a:t>(SoC), </a:t>
            </a:r>
            <a:r>
              <a:rPr lang="ko-KR" altLang="en-US" sz="1600"/>
              <a:t>시스템 인 패키지</a:t>
            </a:r>
            <a:r>
              <a:rPr lang="en-US" altLang="ko-KR" sz="1600"/>
              <a:t>(SiP) </a:t>
            </a:r>
            <a:r>
              <a:rPr lang="ko-KR" altLang="en-US" sz="1600"/>
              <a:t>또는 모듈일 수 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애플리케이션과 하드웨어 간의 상호작용은 장치 드라이버</a:t>
            </a:r>
            <a:r>
              <a:rPr lang="en-US" altLang="ko-KR" sz="1600"/>
              <a:t>(device driver)</a:t>
            </a:r>
            <a:r>
              <a:rPr lang="ko-KR" altLang="en-US" sz="1600"/>
              <a:t>라고 불리는 소프트웨어를 통해 이루어지며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en-US" altLang="ko-KR" sz="1600"/>
              <a:t>nRF Connect SDK</a:t>
            </a:r>
            <a:r>
              <a:rPr lang="ko-KR" altLang="en-US" sz="1600"/>
              <a:t>에서 사용되는 장치 드라이버 모델에 대해 설명한다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우리는 일반적인 입출력</a:t>
            </a:r>
            <a:r>
              <a:rPr lang="en-US" altLang="ko-KR" sz="1600"/>
              <a:t>(GPIO) </a:t>
            </a:r>
            <a:r>
              <a:rPr lang="ko-KR" altLang="en-US" sz="1600"/>
              <a:t>하드웨어 주변 장치와 드라이버를 사용할 것입니다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이전 수업에서 보드에 플래시한 </a:t>
            </a:r>
            <a:r>
              <a:rPr lang="en-US" altLang="ko-KR" sz="1600"/>
              <a:t>blinky </a:t>
            </a:r>
            <a:r>
              <a:rPr lang="ko-KR" altLang="en-US" sz="1600"/>
              <a:t>샘플을 한 줄씩 살펴볼 것이다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이번 교과의 연습 섹션에서는 </a:t>
            </a:r>
            <a:r>
              <a:rPr lang="en-US" altLang="ko-KR" sz="1600"/>
              <a:t>GPIO </a:t>
            </a:r>
            <a:r>
              <a:rPr lang="ko-KR" altLang="en-US" sz="1600"/>
              <a:t>주변 장치를 사용하여 </a:t>
            </a:r>
            <a:r>
              <a:rPr lang="en-US" altLang="ko-KR" sz="1600"/>
              <a:t>LED</a:t>
            </a:r>
            <a:r>
              <a:rPr lang="ko-KR" altLang="en-US" sz="1600"/>
              <a:t>를 제어하고 버튼의 상태를 읽는 방법을 배운다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이를 </a:t>
            </a:r>
            <a:r>
              <a:rPr lang="en-US" altLang="ko-KR" sz="1600"/>
              <a:t>polling</a:t>
            </a:r>
            <a:r>
              <a:rPr lang="ko-KR" altLang="en-US" sz="1600"/>
              <a:t>과 </a:t>
            </a:r>
            <a:r>
              <a:rPr lang="en-US" altLang="ko-KR" sz="1600"/>
              <a:t>interrupt </a:t>
            </a:r>
            <a:r>
              <a:rPr lang="ko-KR" altLang="en-US" sz="1600"/>
              <a:t>방법을 통해 구현할 것이다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92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304"/>
            <a:ext cx="12055885" cy="51134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6742545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nRF52833-DK Board Layout</a:t>
            </a:r>
            <a:endParaRPr lang="ko-KR" altLang="en-US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295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217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학습 내용 및 목표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8DC00B-0502-4425-9E0B-161943A24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04" y="871708"/>
            <a:ext cx="11000127" cy="301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**devicetree API &lt;zephyr/devicetree.h&gt;**를 살펴봅니다.</a:t>
            </a:r>
          </a:p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보드 수준의 devicetree .dts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파일을 살펴봅니다.</a:t>
            </a:r>
          </a:p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SoC 수준의 devicetree .dtsi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파일을 살펴봅니다.</a:t>
            </a:r>
          </a:p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devicetree 바인딩 파일(.yaml)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의 목적과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compatible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속성에 대해 이해합니다.</a:t>
            </a:r>
          </a:p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장치 드라이버 모델 &lt;zephyr/device.h&gt;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을 이해합니다.</a:t>
            </a:r>
          </a:p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장치 드라이버 API와 장치 드라이버 구현 간의 분리 및 장치 포인터가 필요한 이유를 분석합니다.</a:t>
            </a:r>
          </a:p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일반적인 GPIO 인터페이스 API &lt;zephyr/drivers/gpio.h&gt;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를 살펴봅니다.</a:t>
            </a:r>
          </a:p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GPIO 핀을 구성하고 GPIO 핀에서 읽기/쓰기 및 입력 GPIO 핀에 대한 인터럽트를 설정하는 방법을 배우는 실습을 진행합니다. </a:t>
            </a:r>
          </a:p>
        </p:txBody>
      </p:sp>
    </p:spTree>
    <p:extLst>
      <p:ext uri="{BB962C8B-B14F-4D97-AF65-F5344CB8AC3E}">
        <p14:creationId xmlns:p14="http://schemas.microsoft.com/office/powerpoint/2010/main" val="2541842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Devicetree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70BC82-B2AE-4BE7-86AB-E7ECB32C885D}"/>
              </a:ext>
            </a:extLst>
          </p:cNvPr>
          <p:cNvSpPr/>
          <p:nvPr/>
        </p:nvSpPr>
        <p:spPr>
          <a:xfrm>
            <a:off x="97536" y="667941"/>
            <a:ext cx="11265408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임베디드 시스템 펌웨어 개발에서 하드웨어는 전통적으로 헤더 파일</a:t>
            </a:r>
            <a:r>
              <a:rPr lang="en-US" altLang="ko-KR" sz="1600"/>
              <a:t>(.h </a:t>
            </a:r>
            <a:r>
              <a:rPr lang="ko-KR" altLang="en-US" sz="1600"/>
              <a:t>또는 </a:t>
            </a:r>
            <a:r>
              <a:rPr lang="en-US" altLang="ko-KR" sz="1600"/>
              <a:t>.hh) </a:t>
            </a:r>
            <a:r>
              <a:rPr lang="ko-KR" altLang="en-US" sz="1600"/>
              <a:t>안에 설명된다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nRF Connect SDK</a:t>
            </a:r>
            <a:r>
              <a:rPr lang="ko-KR" altLang="en-US" sz="1600"/>
              <a:t>는 </a:t>
            </a:r>
            <a:r>
              <a:rPr lang="en-US" altLang="ko-KR" sz="1600"/>
              <a:t>Zephyr RTOS</a:t>
            </a:r>
            <a:r>
              <a:rPr lang="ko-KR" altLang="en-US" sz="1600"/>
              <a:t>에서 차용한 더 구조적이고 모듈화된 방법을 사용하여 하드웨어를 설명하는데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이것은 </a:t>
            </a:r>
            <a:r>
              <a:rPr lang="en-US" altLang="ko-KR" sz="1600" b="1"/>
              <a:t>devicetree</a:t>
            </a:r>
            <a:r>
              <a:rPr lang="ko-KR" altLang="en-US" sz="1600"/>
              <a:t>라는 구조체를 통해 이루어진다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devicetree</a:t>
            </a:r>
            <a:r>
              <a:rPr lang="ko-KR" altLang="en-US" sz="1600"/>
              <a:t>는 하드웨어를 설명하는 계층적 데이터 구조이다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여기서 설명되는 하드웨어는 개발 키트</a:t>
            </a:r>
            <a:r>
              <a:rPr lang="en-US" altLang="ko-KR" sz="1600"/>
              <a:t>, SoC, SiP, </a:t>
            </a:r>
            <a:r>
              <a:rPr lang="ko-KR" altLang="en-US" sz="1600"/>
              <a:t>모듈 등이 될 수 있으며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개발 키트의 </a:t>
            </a:r>
            <a:r>
              <a:rPr lang="en-US" altLang="ko-KR" sz="1600"/>
              <a:t>LED GPIO </a:t>
            </a:r>
            <a:r>
              <a:rPr lang="ko-KR" altLang="en-US" sz="1600"/>
              <a:t>설정부터 주변 장치의 메모리 맵 위치까지 모든 것을 정의한다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devicetree</a:t>
            </a:r>
            <a:r>
              <a:rPr lang="ko-KR" altLang="en-US" sz="1600"/>
              <a:t>는 특정 형식을 사용하며</a:t>
            </a:r>
            <a:r>
              <a:rPr lang="en-US" altLang="ko-KR" sz="1600"/>
              <a:t>, </a:t>
            </a:r>
            <a:r>
              <a:rPr lang="ko-KR" altLang="en-US" sz="1600"/>
              <a:t>여러 개의 노드가 서로 연결되어 있고</a:t>
            </a:r>
            <a:r>
              <a:rPr lang="en-US" altLang="ko-KR" sz="1600"/>
              <a:t>, </a:t>
            </a:r>
            <a:r>
              <a:rPr lang="ko-KR" altLang="en-US" sz="1600"/>
              <a:t>각 노드는 일련의 속성을 포함한다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다음 섹션은 </a:t>
            </a:r>
            <a:r>
              <a:rPr lang="en-US" altLang="ko-KR" sz="1600"/>
              <a:t>Zephyr </a:t>
            </a:r>
            <a:r>
              <a:rPr lang="ko-KR" altLang="en-US" sz="1600"/>
              <a:t>프로젝트 웹사이트에서 가져온 내용입니다</a:t>
            </a:r>
            <a:r>
              <a:rPr lang="en-US" altLang="ko-KR" sz="160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FCA66A-9950-4BDA-94BE-4E0E0D01ACAC}"/>
              </a:ext>
            </a:extLst>
          </p:cNvPr>
          <p:cNvSpPr/>
          <p:nvPr/>
        </p:nvSpPr>
        <p:spPr>
          <a:xfrm>
            <a:off x="478018" y="3815889"/>
            <a:ext cx="3140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Devicetree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38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Devicetree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ADA373-B3B0-494F-A6FA-0F12E8C3A5C7}"/>
              </a:ext>
            </a:extLst>
          </p:cNvPr>
          <p:cNvSpPr/>
          <p:nvPr/>
        </p:nvSpPr>
        <p:spPr>
          <a:xfrm>
            <a:off x="185722" y="552600"/>
            <a:ext cx="1124377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이름에서 알 수 있듯이</a:t>
            </a:r>
            <a:r>
              <a:rPr lang="en-US" altLang="ko-KR" sz="1600"/>
              <a:t>, </a:t>
            </a:r>
            <a:r>
              <a:rPr lang="en-US" altLang="ko-KR" sz="1600" b="1"/>
              <a:t>devicetree</a:t>
            </a:r>
            <a:r>
              <a:rPr lang="ko-KR" altLang="en-US" sz="1600"/>
              <a:t>는 트리와 같은 구조이다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 트리의 사람이 읽을 수 있는 텍스트 형식은 </a:t>
            </a:r>
            <a:r>
              <a:rPr lang="en-US" altLang="ko-KR" sz="1600" b="1"/>
              <a:t>DTS</a:t>
            </a:r>
            <a:r>
              <a:rPr lang="en-US" altLang="ko-KR" sz="1600"/>
              <a:t>(devicetree source)</a:t>
            </a:r>
            <a:r>
              <a:rPr lang="ko-KR" altLang="en-US" sz="1600"/>
              <a:t>라고 불린다</a:t>
            </a:r>
            <a:r>
              <a:rPr lang="en-US" altLang="ko-KR" sz="1600"/>
              <a:t>.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FF6056-6301-4300-A4A7-302EEA2D3A79}"/>
              </a:ext>
            </a:extLst>
          </p:cNvPr>
          <p:cNvSpPr/>
          <p:nvPr/>
        </p:nvSpPr>
        <p:spPr>
          <a:xfrm>
            <a:off x="799070" y="1394763"/>
            <a:ext cx="671120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/dts-v1/;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/ {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a-node {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               </a:t>
            </a:r>
            <a:r>
              <a:rPr lang="en-US" altLang="ko-KR" dirty="0" err="1">
                <a:solidFill>
                  <a:srgbClr val="ABB2BF"/>
                </a:solidFill>
                <a:latin typeface="Hack"/>
              </a:rPr>
              <a:t>subnode_label</a:t>
            </a:r>
            <a:r>
              <a:rPr lang="en-US" altLang="ko-KR" dirty="0">
                <a:solidFill>
                  <a:srgbClr val="ABB2BF"/>
                </a:solidFill>
                <a:latin typeface="Hack"/>
              </a:rPr>
              <a:t>: a-sub-node {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                          foo = &lt;3&gt;;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               };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};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};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35014-CFF0-4BA1-86A6-DDDD05E99699}"/>
              </a:ext>
            </a:extLst>
          </p:cNvPr>
          <p:cNvSpPr/>
          <p:nvPr/>
        </p:nvSpPr>
        <p:spPr>
          <a:xfrm>
            <a:off x="332539" y="3949307"/>
            <a:ext cx="4799313" cy="158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위의 예제에는 </a:t>
            </a:r>
            <a:r>
              <a:rPr lang="en-US" altLang="ko-KR" dirty="0"/>
              <a:t>3</a:t>
            </a:r>
            <a:r>
              <a:rPr lang="ko-KR" altLang="en-US" dirty="0"/>
              <a:t>개의 노드가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루트 노드 </a:t>
            </a:r>
            <a:r>
              <a:rPr lang="en-US" altLang="ko-KR" dirty="0"/>
              <a:t>:  /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루트 노드의 </a:t>
            </a:r>
            <a:r>
              <a:rPr lang="en-US" altLang="ko-KR" dirty="0"/>
              <a:t>child</a:t>
            </a:r>
            <a:r>
              <a:rPr lang="ko-KR" altLang="en-US" dirty="0"/>
              <a:t> </a:t>
            </a:r>
            <a:r>
              <a:rPr lang="en-US" altLang="ko-KR" dirty="0"/>
              <a:t>: a-node</a:t>
            </a:r>
            <a:br>
              <a:rPr lang="en-US" altLang="ko-KR" dirty="0"/>
            </a:br>
            <a:r>
              <a:rPr lang="en-US" altLang="ko-KR" dirty="0"/>
              <a:t>3. a-node</a:t>
            </a:r>
            <a:r>
              <a:rPr lang="ko-KR" altLang="en-US" dirty="0"/>
              <a:t>의 </a:t>
            </a:r>
            <a:r>
              <a:rPr lang="en-US" altLang="ko-KR" dirty="0"/>
              <a:t>child : a-sub-node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DA373-B3B0-494F-A6FA-0F12E8C3A5C7}"/>
              </a:ext>
            </a:extLst>
          </p:cNvPr>
          <p:cNvSpPr/>
          <p:nvPr/>
        </p:nvSpPr>
        <p:spPr>
          <a:xfrm>
            <a:off x="332539" y="5534677"/>
            <a:ext cx="11243774" cy="95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Node</a:t>
            </a:r>
            <a:r>
              <a:rPr lang="ko-KR" altLang="en-US" sz="1600"/>
              <a:t>는  다수의 </a:t>
            </a:r>
            <a:r>
              <a:rPr lang="en-US" altLang="ko-KR" sz="1600"/>
              <a:t>label</a:t>
            </a:r>
            <a:r>
              <a:rPr lang="ko-KR" altLang="en-US" sz="1600"/>
              <a:t>을 가질 수도 있고 가지지 않을 수도 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노드는 </a:t>
            </a:r>
            <a:r>
              <a:rPr lang="en-US" altLang="ko-KR" sz="1600"/>
              <a:t>properties</a:t>
            </a:r>
            <a:r>
              <a:rPr lang="ko-KR" altLang="en-US" sz="1600"/>
              <a:t>를 가질 수 있는데 </a:t>
            </a:r>
            <a:r>
              <a:rPr lang="en-US" altLang="ko-KR" sz="1600"/>
              <a:t>name/value </a:t>
            </a:r>
            <a:r>
              <a:rPr lang="ko-KR" altLang="en-US" sz="1600"/>
              <a:t>의 쌍으로 구성되어 있다</a:t>
            </a:r>
            <a:r>
              <a:rPr lang="en-US" altLang="ko-KR" sz="160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0384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Devicetree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FF6056-6301-4300-A4A7-302EEA2D3A79}"/>
              </a:ext>
            </a:extLst>
          </p:cNvPr>
          <p:cNvSpPr/>
          <p:nvPr/>
        </p:nvSpPr>
        <p:spPr>
          <a:xfrm>
            <a:off x="555230" y="633664"/>
            <a:ext cx="671120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/dts-v1/;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/ {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a-node {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               </a:t>
            </a:r>
            <a:r>
              <a:rPr lang="en-US" altLang="ko-KR" dirty="0" err="1">
                <a:solidFill>
                  <a:srgbClr val="ABB2BF"/>
                </a:solidFill>
                <a:latin typeface="Hack"/>
              </a:rPr>
              <a:t>subnode_label</a:t>
            </a:r>
            <a:r>
              <a:rPr lang="en-US" altLang="ko-KR" dirty="0">
                <a:solidFill>
                  <a:srgbClr val="ABB2BF"/>
                </a:solidFill>
                <a:latin typeface="Hack"/>
              </a:rPr>
              <a:t>: a-sub-node {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                          foo = &lt;3&gt;;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               };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         }; </a:t>
            </a:r>
          </a:p>
          <a:p>
            <a:r>
              <a:rPr lang="en-US" altLang="ko-KR" dirty="0">
                <a:solidFill>
                  <a:srgbClr val="ABB2BF"/>
                </a:solidFill>
                <a:latin typeface="Hack"/>
              </a:rPr>
              <a:t>};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391C9-4EAD-47CC-8F14-CEB4E18930E0}"/>
              </a:ext>
            </a:extLst>
          </p:cNvPr>
          <p:cNvSpPr/>
          <p:nvPr/>
        </p:nvSpPr>
        <p:spPr>
          <a:xfrm>
            <a:off x="402336" y="3058816"/>
            <a:ext cx="11387328" cy="264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a-sub-node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foo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라는 속성을 가지고 있으며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 값은 값이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인 셀이다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foo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값의 크기와 유형은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DTS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괄호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(&lt; &gt;)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로 묶인 형태로 표시된다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속성은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true-false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정보를 전달하는 경우 값이 비어 있을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경우 속성의 존재 여부만으로 충분히 설명할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노드는 트리 내에서 그 위치를 식별하는 **경로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(path)**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가진다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Unix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 시스템 경로처럼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경로는 슬래시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(/)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로 구분된 문자열이며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루트 노드의 경로는 단일 슬래시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‘/’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 외에는 각 노드의 경로는 해당 노드의 조상 이름들과 노드 자체의 이름을 슬래시로 구분하여 연결하여 형성된다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a-sub-node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전체 경로는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/a-node/a-sub-node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6311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Devicetree Bindings(YAML files)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6211669"/>
            <a:ext cx="1170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  <a:ea typeface="Google Sans"/>
              </a:rPr>
              <a:t>Y</a:t>
            </a:r>
            <a:r>
              <a:rPr lang="ko-KR" altLang="ko-KR">
                <a:solidFill>
                  <a:schemeClr val="accent5">
                    <a:lumMod val="50000"/>
                  </a:schemeClr>
                </a:solidFill>
                <a:ea typeface="Google Sans"/>
              </a:rPr>
              <a:t>et 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ea typeface="Google Sans"/>
              </a:rPr>
              <a:t>A</a:t>
            </a:r>
            <a:r>
              <a:rPr lang="ko-KR" altLang="ko-KR">
                <a:solidFill>
                  <a:schemeClr val="accent5">
                    <a:lumMod val="50000"/>
                  </a:schemeClr>
                </a:solidFill>
                <a:ea typeface="Google Sans"/>
              </a:rPr>
              <a:t>nother 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ea typeface="Google Sans"/>
              </a:rPr>
              <a:t>M</a:t>
            </a:r>
            <a:r>
              <a:rPr lang="ko-KR" altLang="ko-KR">
                <a:solidFill>
                  <a:schemeClr val="accent5">
                    <a:lumMod val="50000"/>
                  </a:schemeClr>
                </a:solidFill>
                <a:ea typeface="Google Sans"/>
              </a:rPr>
              <a:t>arkup 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ea typeface="Google Sans"/>
              </a:rPr>
              <a:t>L</a:t>
            </a:r>
            <a:r>
              <a:rPr lang="ko-KR" altLang="ko-KR">
                <a:solidFill>
                  <a:schemeClr val="accent5">
                    <a:lumMod val="50000"/>
                  </a:schemeClr>
                </a:solidFill>
                <a:ea typeface="Google Sans"/>
              </a:rPr>
              <a:t>anguage</a:t>
            </a:r>
          </a:p>
          <a:p>
            <a:r>
              <a:rPr lang="ko-KR" altLang="ko-KR">
                <a:solidFill>
                  <a:schemeClr val="accent5">
                    <a:lumMod val="50000"/>
                  </a:schemeClr>
                </a:solidFill>
                <a:ea typeface="Google Sans"/>
              </a:rPr>
              <a:t>YAML is a human-readable data serialization language that is often used for writing configuration files</a:t>
            </a:r>
            <a:endParaRPr lang="ko-KR" altLang="ko-KR" b="0" i="0">
              <a:solidFill>
                <a:schemeClr val="accent5">
                  <a:lumMod val="50000"/>
                </a:schemeClr>
              </a:solidFill>
              <a:effectLst/>
              <a:ea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E12D53-3829-4A25-8598-BE718C681EC2}"/>
              </a:ext>
            </a:extLst>
          </p:cNvPr>
          <p:cNvSpPr/>
          <p:nvPr/>
        </p:nvSpPr>
        <p:spPr>
          <a:xfrm>
            <a:off x="134112" y="632335"/>
            <a:ext cx="11704128" cy="264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바인딩은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compatible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속성을 정의한다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속성은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노드의 내용에 대한 요구 사항을 선언하고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유효한 노드의 내용에 대한 의미론적 정보를 제공한다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Zephyr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바인딩은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YAML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파일로 정의된다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모든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compatible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속성을 가져야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compatible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속성을 사용하여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바인딩에서 정의된 내용과 일치하게 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아래는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nordic,nrf-sample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이라는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compatible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속성과 정수 유형의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num-sample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이라는 필수 속성을 정의하는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바인딩 파일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(.yaml)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예이다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85F5A-0821-4BF3-B6AC-63E08BC6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78" y="3389968"/>
            <a:ext cx="5138769" cy="20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52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Devicetree </a:t>
            </a:r>
            <a:r>
              <a:rPr lang="ko-KR" altLang="en-US" sz="2000" b="1" dirty="0">
                <a:solidFill>
                  <a:schemeClr val="tx1"/>
                </a:solidFill>
              </a:rPr>
              <a:t>기본 사항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FD0085-F4C6-4B5F-A8BC-FD7119BCFDE4}"/>
              </a:ext>
            </a:extLst>
          </p:cNvPr>
          <p:cNvSpPr/>
          <p:nvPr/>
        </p:nvSpPr>
        <p:spPr>
          <a:xfrm>
            <a:off x="69955" y="654891"/>
            <a:ext cx="11609832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아래는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node0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compatible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속성으로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nordic,nrf-sample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로 설정된 샘플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DTS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(.dts)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node0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노드가 필수 속성인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num-sample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가져야 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 속성에는 정수 값이 할당되어야 함을 의미한다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그렇지 않으면 빌드가 실패한다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F5F39B-0D1C-4EEF-AFB8-29A994EB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99" y="1807579"/>
            <a:ext cx="5815163" cy="14754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F37866-9C65-4A4B-B6E1-4DA9D1D2364E}"/>
              </a:ext>
            </a:extLst>
          </p:cNvPr>
          <p:cNvSpPr/>
          <p:nvPr/>
        </p:nvSpPr>
        <p:spPr>
          <a:xfrm>
            <a:off x="200308" y="3429000"/>
            <a:ext cx="11609832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바인딩은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SDK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함께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&lt;install_path&gt;\zephyr\dts\bindings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제공된다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Nordic Semiconductor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장치에 대한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바인딩도 여기에 나열되어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일부 상황에서는 사용자 정의 드라이버를 만들 때와 같이 자체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YAML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파일을 정의할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중급 과정에서 다루는 내용이다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398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Aliases(</a:t>
            </a:r>
            <a:r>
              <a:rPr lang="ko-KR" altLang="en-US" sz="2000" b="1">
                <a:solidFill>
                  <a:schemeClr val="tx1"/>
                </a:solidFill>
              </a:rPr>
              <a:t>별명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가명</a:t>
            </a:r>
            <a:r>
              <a:rPr lang="en-US" altLang="ko-KR" sz="2000" b="1">
                <a:solidFill>
                  <a:schemeClr val="tx1"/>
                </a:solidFill>
              </a:rPr>
              <a:t>)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EE2B17-90F4-4AEB-8718-6D90605DAFCE}"/>
              </a:ext>
            </a:extLst>
          </p:cNvPr>
          <p:cNvSpPr/>
          <p:nvPr/>
        </p:nvSpPr>
        <p:spPr>
          <a:xfrm>
            <a:off x="502261" y="1856427"/>
            <a:ext cx="5319085" cy="163121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ABB2BF"/>
                </a:solidFill>
                <a:latin typeface="Hack"/>
              </a:rPr>
              <a:t>/ {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aliases </a:t>
            </a:r>
            <a:r>
              <a:rPr lang="en-US" altLang="ko-KR" sz="2000" dirty="0">
                <a:solidFill>
                  <a:srgbClr val="ABB2BF"/>
                </a:solidFill>
                <a:latin typeface="Hack"/>
              </a:rPr>
              <a:t>{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	 </a:t>
            </a:r>
            <a:r>
              <a:rPr lang="en-US" altLang="ko-KR" sz="2000" dirty="0">
                <a:solidFill>
                  <a:srgbClr val="ABB2BF"/>
                </a:solidFill>
                <a:latin typeface="Hack"/>
              </a:rPr>
              <a:t>subnode_alias = &amp;subnode_label; </a:t>
            </a:r>
          </a:p>
          <a:p>
            <a:r>
              <a:rPr lang="en-US" altLang="ko-KR" sz="2000">
                <a:solidFill>
                  <a:srgbClr val="ABB2BF"/>
                </a:solidFill>
                <a:latin typeface="Hack"/>
              </a:rPr>
              <a:t>      }; </a:t>
            </a:r>
            <a:endParaRPr lang="en-US" altLang="ko-KR" sz="2000" dirty="0">
              <a:solidFill>
                <a:srgbClr val="ABB2BF"/>
              </a:solidFill>
              <a:latin typeface="Hack"/>
            </a:endParaRPr>
          </a:p>
          <a:p>
            <a:r>
              <a:rPr lang="en-US" altLang="ko-KR" sz="2000" dirty="0">
                <a:solidFill>
                  <a:srgbClr val="ABB2BF"/>
                </a:solidFill>
                <a:latin typeface="Hack"/>
              </a:rPr>
              <a:t>};</a:t>
            </a:r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EEECAC-BE95-489A-9DF7-A9F83ACC195F}"/>
              </a:ext>
            </a:extLst>
          </p:cNvPr>
          <p:cNvSpPr/>
          <p:nvPr/>
        </p:nvSpPr>
        <p:spPr>
          <a:xfrm>
            <a:off x="7984325" y="3487643"/>
            <a:ext cx="4207675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aliases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led1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led1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led2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led2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led3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led3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pwm-led0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pwm_led0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sw0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button0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sw1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button1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sw2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button2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sw3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button3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bootloader-led0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mcuboot-button0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button0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mcuboot-led0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led0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watchdog0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wdt0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2805A5-932B-4B94-83B1-4CEAA4B3886D}"/>
              </a:ext>
            </a:extLst>
          </p:cNvPr>
          <p:cNvSpPr/>
          <p:nvPr/>
        </p:nvSpPr>
        <p:spPr>
          <a:xfrm>
            <a:off x="164592" y="623043"/>
            <a:ext cx="11862816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별칭을 추가하는 것은 일반적이다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/aliases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노드는 별칭을 포함하는 속성들을 가지고 있으며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속성의 이름은 별칭의 이름이고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속성의 값은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내의 노드를 참조하는 값이다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13294F-B867-4685-85F1-7B7526E65B4E}"/>
              </a:ext>
            </a:extLst>
          </p:cNvPr>
          <p:cNvSpPr/>
          <p:nvPr/>
        </p:nvSpPr>
        <p:spPr>
          <a:xfrm>
            <a:off x="274656" y="3429000"/>
            <a:ext cx="7357536" cy="301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위 코드는 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a-sub-node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노드를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subnode_label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레이블로 참조하고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이를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subnode_alias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별칭에 할당하고있다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여기서 목적은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C/C++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애플리케이션 코드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main.c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별칭을 사용할 수 있도록 하는 것이다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보드의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DTS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파일에서 고정된 별칭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보드의 첫 번째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나타내는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정의하면 애플리케이션 코드가 더 이식 가능해진다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다양한 장치 노드 이름을 하드코딩하는 것을 피하고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사용되는 보드의 변경에 대해 애플리케이션 코드를 더 유연하게 만들 수 있기 때문이다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407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Accessing </a:t>
            </a:r>
            <a:r>
              <a:rPr lang="en-US" altLang="ko-KR" sz="2000" b="1" dirty="0">
                <a:solidFill>
                  <a:schemeClr val="tx1"/>
                </a:solidFill>
              </a:rPr>
              <a:t>the </a:t>
            </a:r>
            <a:r>
              <a:rPr lang="en-US" altLang="ko-KR" sz="2000" b="1" dirty="0" err="1">
                <a:solidFill>
                  <a:schemeClr val="tx1"/>
                </a:solidFill>
              </a:rPr>
              <a:t>devicetree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B98BC5-D654-45E0-8A7B-304FE92998B0}"/>
              </a:ext>
            </a:extLst>
          </p:cNvPr>
          <p:cNvSpPr/>
          <p:nvPr/>
        </p:nvSpPr>
        <p:spPr>
          <a:xfrm>
            <a:off x="195072" y="638756"/>
            <a:ext cx="11801856" cy="190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소스 코드에서 특정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노드에 대한 정보를 얻으려면 해당 노드에 대한 </a:t>
            </a:r>
            <a:r>
              <a:rPr lang="ko-KR" altLang="en-US" sz="1600">
                <a:solidFill>
                  <a:srgbClr val="0000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노드 식별자가 필요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하다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단순히 노드를 참조하는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매크로이다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 식별자를 얻는 방법에는 여러 가지가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가장 일반적인 방법 두 가지는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DT_NODELABEL()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매크로를 사용하여 노드 레이블을 통해 얻는 것과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DT_ALIAS()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매크로를 사용하여 별칭을 통해 얻는 것이다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a-sub-node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노드 식별자를 얻으려면 다음과 같이 작성할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9D4B7D-F1C8-4115-91E6-F881B2B6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9" y="2606234"/>
            <a:ext cx="4135181" cy="4985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46BEC4-9FC9-4BD3-90D4-ED70B8CC54B2}"/>
              </a:ext>
            </a:extLst>
          </p:cNvPr>
          <p:cNvSpPr/>
          <p:nvPr/>
        </p:nvSpPr>
        <p:spPr>
          <a:xfrm>
            <a:off x="195072" y="3317244"/>
            <a:ext cx="11350752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특정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속성에 할당된 값을 얻으려면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DT_PROP()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매크로를 사용할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foo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속성에 할당된 값을 얻으려면 다음과 같이 작성할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330A81-AB82-45BF-AE1E-829C9B95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9" y="4286942"/>
            <a:ext cx="5388932" cy="492322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6F97586-FAD5-4A5A-9CA3-825D21688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297347"/>
            <a:ext cx="18473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B2C614-BB27-4804-9684-433CE380BD61}"/>
              </a:ext>
            </a:extLst>
          </p:cNvPr>
          <p:cNvSpPr/>
          <p:nvPr/>
        </p:nvSpPr>
        <p:spPr>
          <a:xfrm>
            <a:off x="619699" y="5935632"/>
            <a:ext cx="609600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lvl="0" eaLnBrk="0" fontAlgn="base" latinLnBrk="0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DT_PROP</a:t>
            </a:r>
            <a:r>
              <a:rPr lang="ko-KR" altLang="ko-KR" sz="1600">
                <a:solidFill>
                  <a:srgbClr val="0077C8"/>
                </a:solidFill>
                <a:ea typeface="Carlito"/>
              </a:rPr>
              <a:t>(</a:t>
            </a:r>
            <a:r>
              <a:rPr lang="ko-KR" altLang="ko-KR" sz="1600">
                <a:latin typeface="Arial" panose="020B0604020202020204" pitchFamily="34" charset="0"/>
              </a:rPr>
              <a:t>node_id</a:t>
            </a:r>
            <a:r>
              <a:rPr lang="ko-KR" altLang="ko-KR" sz="1600">
                <a:solidFill>
                  <a:srgbClr val="0077C8"/>
                </a:solidFill>
                <a:ea typeface="Carlito"/>
              </a:rPr>
              <a:t>,</a:t>
            </a:r>
            <a:r>
              <a:rPr lang="ko-KR" altLang="ko-KR" sz="1600">
                <a:solidFill>
                  <a:srgbClr val="0077C8"/>
                </a:solidFill>
                <a:latin typeface="Arial" panose="020B0604020202020204" pitchFamily="34" charset="0"/>
                <a:ea typeface="Carlito"/>
              </a:rPr>
              <a:t> </a:t>
            </a:r>
            <a:r>
              <a:rPr lang="ko-KR" altLang="ko-KR" sz="1600">
                <a:latin typeface="Arial" panose="020B0604020202020204" pitchFamily="34" charset="0"/>
              </a:rPr>
              <a:t>prop</a:t>
            </a:r>
            <a:r>
              <a:rPr lang="ko-KR" altLang="ko-KR" sz="1600">
                <a:solidFill>
                  <a:srgbClr val="0077C8"/>
                </a:solidFill>
                <a:ea typeface="Carlito"/>
              </a:rPr>
              <a:t>)</a:t>
            </a:r>
            <a:r>
              <a:rPr lang="en-US" altLang="ko-KR" sz="1600">
                <a:solidFill>
                  <a:srgbClr val="0077C8"/>
                </a:solidFill>
                <a:latin typeface="Arial" panose="020B0604020202020204" pitchFamily="34" charset="0"/>
                <a:ea typeface="Carlito"/>
              </a:rPr>
              <a:t> :   </a:t>
            </a:r>
            <a:r>
              <a:rPr lang="ko-KR" altLang="ko-KR" sz="1600">
                <a:solidFill>
                  <a:srgbClr val="323E48"/>
                </a:solidFill>
                <a:latin typeface="Arial" panose="020B0604020202020204" pitchFamily="34" charset="0"/>
                <a:ea typeface="Carlito"/>
              </a:rPr>
              <a:t>Get a devicetree property value.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223FB1-343F-45CF-A5A6-261C41961A2E}"/>
              </a:ext>
            </a:extLst>
          </p:cNvPr>
          <p:cNvSpPr/>
          <p:nvPr/>
        </p:nvSpPr>
        <p:spPr>
          <a:xfrm>
            <a:off x="619699" y="6397297"/>
            <a:ext cx="356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4"/>
              </a:rPr>
              <a:t>Devicetree API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91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Devicetree example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6B96C7-0830-4DC1-A7D9-713C499A7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32" y="1787810"/>
            <a:ext cx="4107661" cy="23650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16FF9E-C3D8-437C-91C9-958CF62A0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529" y="1910075"/>
            <a:ext cx="5462407" cy="224275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493529" y="1804129"/>
            <a:ext cx="4497355" cy="1037083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EE904B-0AB0-47F6-93F4-2C3A46D15AF0}"/>
              </a:ext>
            </a:extLst>
          </p:cNvPr>
          <p:cNvSpPr/>
          <p:nvPr/>
        </p:nvSpPr>
        <p:spPr>
          <a:xfrm>
            <a:off x="0" y="622782"/>
            <a:ext cx="11594592" cy="790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개념을 더 잘 이해하기 위해 실제 예를 살펴보자다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nRF52833 DK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에는 사용자 구성 가능한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4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개의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LED(LED1 – LED4)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있으며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이들은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P0.13 – P0.16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연결되어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742474-26CD-497E-9041-F5D6180CBA7B}"/>
              </a:ext>
            </a:extLst>
          </p:cNvPr>
          <p:cNvSpPr/>
          <p:nvPr/>
        </p:nvSpPr>
        <p:spPr>
          <a:xfrm>
            <a:off x="707136" y="1658112"/>
            <a:ext cx="10338816" cy="2661201"/>
          </a:xfrm>
          <a:prstGeom prst="rect">
            <a:avLst/>
          </a:prstGeom>
          <a:noFill/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37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DK Devicetree file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1D4CD6-E2D5-4ECD-81A2-0123DC07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" y="890160"/>
            <a:ext cx="5387351" cy="486808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023486" y="2062065"/>
            <a:ext cx="1530221" cy="26125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642581" y="1973367"/>
            <a:ext cx="327378" cy="3499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03265" y="3139642"/>
            <a:ext cx="777090" cy="42764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49124" y="3149226"/>
            <a:ext cx="327378" cy="3499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80354" y="3940613"/>
            <a:ext cx="2460977" cy="44299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881969" y="3574645"/>
            <a:ext cx="327378" cy="3499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3</a:t>
            </a:r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45A2B5-14E8-4EF9-90E8-83A0B890A8D0}"/>
              </a:ext>
            </a:extLst>
          </p:cNvPr>
          <p:cNvSpPr/>
          <p:nvPr/>
        </p:nvSpPr>
        <p:spPr>
          <a:xfrm>
            <a:off x="5469540" y="892161"/>
            <a:ext cx="6693798" cy="3380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nRF52833 DK의 LED1은 노드 이름이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led_0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이고,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 레이블은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노드 레이블은 일반적으로 노드를 참조하는 데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사용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예를 들어, &amp;led0와 같이 사용할 수 있다.</a:t>
            </a:r>
            <a:b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led_0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에는 두 가지 속성이 있습니다: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gpios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label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b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gpios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속성은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기호를 통해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gpio0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노드를 참조하는 것을 볼 수 있다.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gpio0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SoC devicetree에 정의되어 있으며,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다음 단락에서 이에 대해 설명할 것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nRF52833 SoC에 연결된 LED1의 GPIO 핀은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 0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으로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pin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13(P0.13)으로 정의되며,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상태는 Active Low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</a:t>
            </a:r>
          </a:p>
        </p:txBody>
      </p:sp>
    </p:spTree>
    <p:extLst>
      <p:ext uri="{BB962C8B-B14F-4D97-AF65-F5344CB8AC3E}">
        <p14:creationId xmlns:p14="http://schemas.microsoft.com/office/powerpoint/2010/main" val="390566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62" y="965573"/>
            <a:ext cx="10958510" cy="46867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6742545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MCU Interface</a:t>
            </a:r>
            <a:endParaRPr lang="ko-KR" altLang="en-US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5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DK Devicetree file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EE049E-F6A9-4D0E-995B-A5020E8AD79D}"/>
              </a:ext>
            </a:extLst>
          </p:cNvPr>
          <p:cNvSpPr/>
          <p:nvPr/>
        </p:nvSpPr>
        <p:spPr>
          <a:xfrm>
            <a:off x="188976" y="660797"/>
            <a:ext cx="11814048" cy="190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노드는 일반적으로 노드 레이블을 가지고 있지만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label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이라는 이름의 속성도 가질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led_0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노드는 노드 레이블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속성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label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가지며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 값은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"Green LED 0“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맥락에서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label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설명하는 사람이 읽을 수 있는 문자열을 추가할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하지만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label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"Green LED 0")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사용하여 노드 식별자를 얻는 것은 더 이상 권장되지 않으며 사용하지 않는 것이 좋다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대신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 식별자를 얻으려면 노드 레이블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사용하는 것이 권장된다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1243E2-719C-4CC2-9D9D-025E1ECCC6D6}"/>
              </a:ext>
            </a:extLst>
          </p:cNvPr>
          <p:cNvSpPr/>
          <p:nvPr/>
        </p:nvSpPr>
        <p:spPr>
          <a:xfrm>
            <a:off x="188976" y="2708228"/>
            <a:ext cx="877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DK devicetree </a:t>
            </a:r>
            <a:r>
              <a:rPr lang="ko-KR" altLang="en-US">
                <a:solidFill>
                  <a:srgbClr val="0000FF"/>
                </a:solidFill>
              </a:rPr>
              <a:t>파일에도 </a:t>
            </a:r>
            <a:r>
              <a:rPr lang="en-US" altLang="ko-KR" b="1">
                <a:solidFill>
                  <a:srgbClr val="0000FF"/>
                </a:solidFill>
              </a:rPr>
              <a:t>alias</a:t>
            </a:r>
            <a:r>
              <a:rPr lang="ko-KR" altLang="en-US">
                <a:solidFill>
                  <a:srgbClr val="0000FF"/>
                </a:solidFill>
              </a:rPr>
              <a:t> 노드가 정의되어 있다</a:t>
            </a:r>
            <a:r>
              <a:rPr lang="en-US" altLang="ko-KR">
                <a:solidFill>
                  <a:srgbClr val="0000FF"/>
                </a:solidFill>
              </a:rPr>
              <a:t>. 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FC3C82-0F42-4067-8C75-245B8D45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99" y="3221521"/>
            <a:ext cx="6305843" cy="17771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F48849-A9A9-412E-A98C-C3BF258EC946}"/>
              </a:ext>
            </a:extLst>
          </p:cNvPr>
          <p:cNvSpPr/>
          <p:nvPr/>
        </p:nvSpPr>
        <p:spPr>
          <a:xfrm>
            <a:off x="188976" y="4998720"/>
            <a:ext cx="11719201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DK devicetree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/aliases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노드를 보면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led_0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노드는 그 노드 레이블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&amp;led0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통해 참조되며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라는 별칭을 부여받는다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이것은 중복처럼 보일 수 있지만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모든 보드에서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노드가 동일한 별칭을 가지도록 하기 위함이다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첫 번째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이렇게 하면 애플리케이션 코드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main.c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다른 보드에서도 컴파일될 수 있도록 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각 보드의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DTS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파일을 수동으로 확인하고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사용된 노드 레이블을 파악할 필요가 없다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662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DK Devicetree file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1710B5-BD14-4FBE-8910-D6D0F6A04591}"/>
              </a:ext>
            </a:extLst>
          </p:cNvPr>
          <p:cNvSpPr/>
          <p:nvPr/>
        </p:nvSpPr>
        <p:spPr>
          <a:xfrm>
            <a:off x="97536" y="690848"/>
            <a:ext cx="11887200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다른 주변 장치 노드를 살펴보면 다양한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pinctrl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속성(예: &lt;install_path&gt;\zephyr\dts\bindings\pinctrl\pinctrl-device.yaml에 정의됨)을 볼 수 있다. 예를 들어,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&amp;uart0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UART0 주변 장치를 설명하는 노드로,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pinctrl-0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pinctrl-1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및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pinctrl-names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속성을 가지고 있다.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201B9-F04D-463D-85D9-8391EE3B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2" y="1911372"/>
            <a:ext cx="6290105" cy="36359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9AD623-5DD6-4FBE-826E-D0698AE6AD4E}"/>
              </a:ext>
            </a:extLst>
          </p:cNvPr>
          <p:cNvSpPr/>
          <p:nvPr/>
        </p:nvSpPr>
        <p:spPr>
          <a:xfrm>
            <a:off x="6836567" y="2029666"/>
            <a:ext cx="5157216" cy="190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Zephyr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핀 제어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(pinctrl)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기반으로 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&amp;pinctrl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노드를 통해 특정 핀 구성을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노드에 할당한다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&amp;pinctrl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노드는 핀 제어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파일에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정의되어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188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Pin control Devicetree file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1B04B-0F91-450D-853A-B3E5B9567D2C}"/>
              </a:ext>
            </a:extLst>
          </p:cNvPr>
          <p:cNvSpPr/>
          <p:nvPr/>
        </p:nvSpPr>
        <p:spPr>
          <a:xfrm>
            <a:off x="97536" y="653302"/>
            <a:ext cx="7437120" cy="264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파일은 다양한 노드의 핀 매핑을 위해 핀 제어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(devicetree)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파일에 의존한다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(LED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및 버튼을 제외한 노드들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위 이미지에서 볼 수 있듯이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&amp;uart0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노드는 이 파일에서 정의된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&amp;uart0_default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&amp;uart0_sleep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노드를 참조하고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 제어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파일은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&lt;install_path&gt;\zephyr\boards\arm\nrf52833dk_nrf52833\</a:t>
            </a:r>
            <a:b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nrf52833dk_nrf52833-pinctrl.dtsi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경로에 위치한다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A3434-298B-4D27-933A-0D87919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447" y="867592"/>
            <a:ext cx="5559553" cy="51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05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Pin control Devicetree file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A3434-298B-4D27-933A-0D87919D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33" y="1475232"/>
            <a:ext cx="5841667" cy="53827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017BDF-1359-44BE-905E-D63B31686EAC}"/>
              </a:ext>
            </a:extLst>
          </p:cNvPr>
          <p:cNvSpPr/>
          <p:nvPr/>
        </p:nvSpPr>
        <p:spPr>
          <a:xfrm>
            <a:off x="341375" y="670626"/>
            <a:ext cx="9863329" cy="485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&amp;pinctrl 노드(&lt;install_path&gt;\zephyr\dts\bindings\pinctrl\nordic,nrf-pinctrl.yaml에 정의됨)는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모든 디바이스 핀 구성을 하위 노드로 포함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  <a:b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uart0_default 노드는 UART0 주변 장치의 기본 상태에 대한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 구성을 정의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핀 컨트롤 API를 사용하면 주변 장치에 대해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상태별로 다른 핀을 할당할 수 있다. 표준 상태로는 **기본 상태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(default)**와 **절전 상태(sleep)**가 있다.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 구성은 각 하위 노드 내에서 그룹으로 조직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각 그룹은 psels 속성에 핀 기능 선택 목록을 지정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  <a:b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들어, group1 노드는 UART_TX와 UART_RTS의 핀 구성을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지정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그룹은 지정된 모든 핀에 공통으로 적용되는 속성도 정의할 수 있다.</a:t>
            </a:r>
            <a:b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group2 노드는 UART_RX와 UART_CTS의 핀 구성을 지정하며,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두 핀 모두에 대해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바이어스 풀업(bias-pull-up)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속성을 설정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</p:txBody>
      </p:sp>
    </p:spTree>
    <p:extLst>
      <p:ext uri="{BB962C8B-B14F-4D97-AF65-F5344CB8AC3E}">
        <p14:creationId xmlns:p14="http://schemas.microsoft.com/office/powerpoint/2010/main" val="3584512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SoC variant Devicetree file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0F8844-3650-4A3B-A686-2D29A1229B23}"/>
              </a:ext>
            </a:extLst>
          </p:cNvPr>
          <p:cNvSpPr/>
          <p:nvPr/>
        </p:nvSpPr>
        <p:spPr>
          <a:xfrm>
            <a:off x="164592" y="646468"/>
            <a:ext cx="11862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이제 </a:t>
            </a:r>
            <a:r>
              <a:rPr lang="ko-KR" altLang="ko-KR" sz="1600">
                <a:latin typeface="Arial Unicode MS"/>
              </a:rPr>
              <a:t>&lt;install_path&gt;\zephyr\dts\arm\nordic</a:t>
            </a:r>
            <a:r>
              <a:rPr lang="ko-KR" altLang="ko-KR" sz="1600"/>
              <a:t> 디렉토리에 있는 **SoC 변종 디바이스 트리 파일 </a:t>
            </a:r>
            <a:r>
              <a:rPr lang="ko-KR" altLang="ko-KR" sz="1600">
                <a:latin typeface="Arial Unicode MS"/>
              </a:rPr>
              <a:t>nrf52833_qiaa.dtsi</a:t>
            </a:r>
            <a:r>
              <a:rPr lang="ko-KR" altLang="ko-KR" sz="1600"/>
              <a:t>**을 살펴보</a:t>
            </a:r>
            <a:r>
              <a:rPr lang="ko-KR" altLang="en-US" sz="1600"/>
              <a:t>자</a:t>
            </a:r>
            <a:r>
              <a:rPr lang="ko-KR" altLang="ko-KR" sz="1600"/>
              <a:t>. 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DA6A67-E058-4995-9607-458F01BB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" y="1156198"/>
            <a:ext cx="6896010" cy="39694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2CCE46-5AF4-44B7-B882-59F0E313A85F}"/>
              </a:ext>
            </a:extLst>
          </p:cNvPr>
          <p:cNvSpPr/>
          <p:nvPr/>
        </p:nvSpPr>
        <p:spPr>
          <a:xfrm>
            <a:off x="7235952" y="1302502"/>
            <a:ext cx="4791456" cy="2272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1. SoC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변종 디바이스 트리는 동일한 디렉토리에 있는  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기본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SoC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디바이스 트리인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nrf52833.dtsi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포함하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고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파일은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SoC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변종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버전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과 관련된 정보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RAM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과 플래시의 기본 주소와 크기와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같은 정보를 포함하고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C67D1-AE95-4AAF-A38A-13584A331184}"/>
              </a:ext>
            </a:extLst>
          </p:cNvPr>
          <p:cNvSpPr txBox="1"/>
          <p:nvPr/>
        </p:nvSpPr>
        <p:spPr>
          <a:xfrm>
            <a:off x="276061" y="5961888"/>
            <a:ext cx="9462847" cy="795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dtsi : Device Tree Source Include</a:t>
            </a:r>
            <a:b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       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하드웨어 구성을 설명하는 파일로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장치들이 어떻게 연결되고 설정되는지에 대한 정보를 포함하고 있다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endParaRPr lang="ko-KR" altLang="en-US" sz="1600" b="1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523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Base SoC Devicetree file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C62221-1913-4505-AB0F-AF9A805BD4FA}"/>
              </a:ext>
            </a:extLst>
          </p:cNvPr>
          <p:cNvSpPr/>
          <p:nvPr/>
        </p:nvSpPr>
        <p:spPr>
          <a:xfrm>
            <a:off x="256032" y="602683"/>
            <a:ext cx="11838432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SoC 디바이스 트리는 모든 주변 장치 및 시스템 블록에 대한 SoC 수준의 하드웨어 설명을 포함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  <a:b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&lt;install_path&gt;\zephyr\dts\arm\nordic 디렉토리에 있는 **기본 SoC 디바이스 트리 nrf52833.dtsi**를 살펴보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자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289BFD-6444-49AF-A0CB-C4C0A058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17" y="1589367"/>
            <a:ext cx="4344006" cy="23625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504FCD-61E5-4163-BF31-1C27B4D18DF4}"/>
              </a:ext>
            </a:extLst>
          </p:cNvPr>
          <p:cNvSpPr/>
          <p:nvPr/>
        </p:nvSpPr>
        <p:spPr>
          <a:xfrm>
            <a:off x="4941346" y="1589367"/>
            <a:ext cx="6991753" cy="301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gpio0 노드는 여기에서 정의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  <a:b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노드는 </a:t>
            </a:r>
            <a:r>
              <a:rPr lang="ko-KR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호환성(compatible)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속성을 통해 어떤 하드웨어를 나타내는지 지정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 이 속성은 드라이버가 지원하는 노드를 선택하는 데 사용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  <a:b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또한 이 노드는 노드의 주소 공간도 정의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내용은 하드웨어가 어떻게 디바이스 트리를 사용하여 설명되고 표현되는지에 대한 기본적인 개요를 제공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다.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디바이스 트리에 대한 더 많은 정보를 원하시면, 여기에서 디바이스 트리 사양을 다운로드할 수 있습니다.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FD0C80-A067-4D02-8CC3-C280F89A14A0}"/>
              </a:ext>
            </a:extLst>
          </p:cNvPr>
          <p:cNvSpPr/>
          <p:nvPr/>
        </p:nvSpPr>
        <p:spPr>
          <a:xfrm>
            <a:off x="5241678" y="4600832"/>
            <a:ext cx="3300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Specifications (devicetree.org)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03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721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4800" b="1">
                <a:solidFill>
                  <a:schemeClr val="tx1"/>
                </a:solidFill>
              </a:rPr>
              <a:t>Device driver model</a:t>
            </a:r>
            <a:endParaRPr lang="en-US" altLang="ko-KR" sz="48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D5D949-4889-4C48-BDE4-5D3C613C92E7}"/>
              </a:ext>
            </a:extLst>
          </p:cNvPr>
          <p:cNvSpPr/>
          <p:nvPr/>
        </p:nvSpPr>
        <p:spPr>
          <a:xfrm>
            <a:off x="433891" y="1866090"/>
            <a:ext cx="11238155" cy="301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하드웨어 주변 장치나 시스템 블록과 상호 작용하려면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디바이스 드라이버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또는 간단히 드라이버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사용해야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드라이버는 하드웨어를 우리가 원하는 방식으로 구성하는 저수준 세부 사항을 처리하는 소프트웨어이다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드라이버 구현은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강하게 분리되어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기본적으로 애플리케이션을 수정하지 않고도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저수준 드라이버 구현을 교체할 수 있다는 것을 의미한다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왜냐하면 동일한 일반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사용할 수 있기 때문이다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이러한 분리는 많은 장점이 있으며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 중 하나는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높은 이식성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다양한 보드에서 동일한 코드를 사용할 수 있게 해주며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기본 드라이버 구현을 수동으로 수정할 필요가 없다는 점에서 이점을 제공한다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애플리케이션은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DEVICE_DT_GET()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또는 관련 매크로를 사용하여 하드웨어에 대한 장치 포인터를 얻고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이를 통해 일반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하드웨어와 상호 작용한다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2CB6A2-B7B5-45B7-978E-109E0E3A2A68}"/>
              </a:ext>
            </a:extLst>
          </p:cNvPr>
          <p:cNvSpPr/>
          <p:nvPr/>
        </p:nvSpPr>
        <p:spPr>
          <a:xfrm>
            <a:off x="4864728" y="6488668"/>
            <a:ext cx="7327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Device driver model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3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Zepher device model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37" y="863013"/>
            <a:ext cx="11141999" cy="2853203"/>
          </a:xfrm>
          <a:prstGeom prst="rect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D4CD9B3-E383-4493-A283-722EDB787312}"/>
              </a:ext>
            </a:extLst>
          </p:cNvPr>
          <p:cNvSpPr/>
          <p:nvPr/>
        </p:nvSpPr>
        <p:spPr>
          <a:xfrm>
            <a:off x="405237" y="3944931"/>
            <a:ext cx="11141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Zephyr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디바이스 모델은 일반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디바이스 드라이버 구현 간의 연결을 담당한다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7217E1-C2B7-4437-AB34-EB7964B560A4}"/>
              </a:ext>
            </a:extLst>
          </p:cNvPr>
          <p:cNvSpPr/>
          <p:nvPr/>
        </p:nvSpPr>
        <p:spPr>
          <a:xfrm>
            <a:off x="405237" y="4327534"/>
            <a:ext cx="4185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Device Driver Model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31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Zepher device model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58F91B-FE1A-41E3-A10D-AED8C1090900}"/>
              </a:ext>
            </a:extLst>
          </p:cNvPr>
          <p:cNvSpPr/>
          <p:nvPr/>
        </p:nvSpPr>
        <p:spPr>
          <a:xfrm>
            <a:off x="218739" y="706880"/>
            <a:ext cx="609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매크로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DEVICE_DT_GET()**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형식은 아래와 같다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09A977-6DFF-4510-AFD8-F2FB3940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9" y="1099224"/>
            <a:ext cx="7795708" cy="3047705"/>
          </a:xfrm>
          <a:prstGeom prst="rect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5E8992-D62C-468F-8758-0C5F59639D24}"/>
              </a:ext>
            </a:extLst>
          </p:cNvPr>
          <p:cNvSpPr/>
          <p:nvPr/>
        </p:nvSpPr>
        <p:spPr>
          <a:xfrm>
            <a:off x="218739" y="4219272"/>
            <a:ext cx="11636188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장치 포인터를 얻으려면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디바이스 트리 노드 식별자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전달해야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앞서 디바이스 트리 섹션에서 언급한 것처럼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 식별자를 얻는 방법에는 여러 가지가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두 가지 일반적인 방법은 매크로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DT_NODELABEL()**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사용하여 노드 레이블을 통해 얻는 것과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매크로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DT_ALIAS()**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별칭을 통해 얻는 것이다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819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Zepher device model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BB51E1-891D-47BD-8C0D-20F97C6CD2C6}"/>
              </a:ext>
            </a:extLst>
          </p:cNvPr>
          <p:cNvSpPr/>
          <p:nvPr/>
        </p:nvSpPr>
        <p:spPr>
          <a:xfrm>
            <a:off x="261768" y="675955"/>
            <a:ext cx="11291943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장치 포인터를 사용하기 전에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device_is_ready()**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장치가 준비되었는지 확인해야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**device_is_ready()**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형식은 다음과 같다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0F06FA-F9AB-4BC6-A645-360912FB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3" y="1630548"/>
            <a:ext cx="9631119" cy="2753109"/>
          </a:xfrm>
          <a:prstGeom prst="rect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110758-0551-42D7-9513-14583243AF2B}"/>
              </a:ext>
            </a:extLst>
          </p:cNvPr>
          <p:cNvSpPr/>
          <p:nvPr/>
        </p:nvSpPr>
        <p:spPr>
          <a:xfrm>
            <a:off x="261768" y="4542776"/>
            <a:ext cx="114317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device_is_ready()**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장치가 사용 준비가 되었는지 확인한다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장치가 제대로 초기화되었는지를 체크한다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313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742545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nRF52833-dk Block Diagram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70" y="795751"/>
            <a:ext cx="8660736" cy="52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0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Zepher device model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0BC372-0115-4B4F-B9EF-628C8161F68C}"/>
              </a:ext>
            </a:extLst>
          </p:cNvPr>
          <p:cNvSpPr/>
          <p:nvPr/>
        </p:nvSpPr>
        <p:spPr>
          <a:xfrm>
            <a:off x="218738" y="764717"/>
            <a:ext cx="11851341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아래 코드는 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DT_NODELABEL()**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반환된 디바이스 트리 노드 식별자를 사용하여 장치 객체에 대한 포인터를 반환한다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 후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**device_is_ready()**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장치가 사용 준비가 되었는지 확인한다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즉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장치가 표준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로 사용할 수 있는 상태인지 확인한다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985FCB-1D9D-42AE-8550-1B52D114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2" y="1560191"/>
            <a:ext cx="4678933" cy="16329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2BEDB9-1E4D-4487-B12C-E6C26FA39A6E}"/>
              </a:ext>
            </a:extLst>
          </p:cNvPr>
          <p:cNvSpPr/>
          <p:nvPr/>
        </p:nvSpPr>
        <p:spPr>
          <a:xfrm>
            <a:off x="218738" y="3193107"/>
            <a:ext cx="11733008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디바이스 드라이버의 일반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사용하려면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const struct device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타입의 포인터가 해당 구현을 가리키도록 해야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각 주변 장치 인스턴스마다 이를 해야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두 개의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UART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주변 장치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&amp;uart0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&amp;uart1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있고 둘 다 사용하려면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const struct device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타입의 포인터를 두 개 별도로 가져야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다시 말해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**DEVICE_DT_GET()**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두 번 호출해야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8026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2097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4400" b="1">
                <a:solidFill>
                  <a:schemeClr val="tx1"/>
                </a:solidFill>
              </a:rPr>
              <a:t>GPIO Generic API</a:t>
            </a:r>
            <a:endParaRPr lang="en-US" altLang="ko-KR" sz="44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9666CB-46D2-4CF6-AC86-4FDAE7BCC6BD}"/>
              </a:ext>
            </a:extLst>
          </p:cNvPr>
          <p:cNvSpPr/>
          <p:nvPr/>
        </p:nvSpPr>
        <p:spPr>
          <a:xfrm>
            <a:off x="247427" y="2292599"/>
            <a:ext cx="11435378" cy="264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일반 목적 입력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출력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(GPIO)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주변 장치와 상호 작용하려면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**&lt;zephyr/drivers/gpio.h&gt;**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정의된 일반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주변 장치와 상호 작용할 수 있는 사용자 친화적인 함수들을 제공한다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주변 장치는 스위치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버튼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같은 다양한 외부 구성 요소와 상호 작용하는 데 사용될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Zephyr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드라이버를 사용할 때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첫 번째 단계는 장치 포인터를 가져와 드라이버를 초기화하는 것이다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핀의 경우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 후 첫 번째 필수 단계는 핀을 입력 핀 또는 출력 핀으로 설정하는 것이다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 후에는 출력 핀에 값을 쓸 수 있고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입력 핀에서 값을 읽을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다음 단락들에서는 이 네 가지 단계를 자세히 다룰 것이다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E4E4D5-5993-4087-A770-1CFD8191AA80}"/>
              </a:ext>
            </a:extLst>
          </p:cNvPr>
          <p:cNvSpPr/>
          <p:nvPr/>
        </p:nvSpPr>
        <p:spPr>
          <a:xfrm>
            <a:off x="4759105" y="6488668"/>
            <a:ext cx="7200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GPIO Generic API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38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Initializing the API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D4A25E-10A5-48FC-8FE8-269269F2C852}"/>
              </a:ext>
            </a:extLst>
          </p:cNvPr>
          <p:cNvSpPr/>
          <p:nvPr/>
        </p:nvSpPr>
        <p:spPr>
          <a:xfrm>
            <a:off x="182880" y="516836"/>
            <a:ext cx="11585986" cy="301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Zephyr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일부 일반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장치 포인터와 장치에 대한 기타 정보를 포함하는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전용 구조체를 가진다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에서는 이 구조체가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구조체는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const struct device *port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라는 장치 포인터와 함께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장치에서의 핀 번호인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gpio_pin_t pin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과 장치의 설정 플래그인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gpio_dt_flags_t dt_flags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포함한다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port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핀을 제어하는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장치를 나타낸다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핀은 보통 하나의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포트에 의해 그룹화되어 제어된다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대부분의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Nordic SoC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에서는 하나 또는 두 개의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컨트롤러가 있으며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이름은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또는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정보를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SoC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제품 사양에서 확인할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nRF52833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제품 사양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 — General Purpose Input/Output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섹션에서 이를 확인할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0BB92-8D0B-49B0-BEF6-CD5B0AB8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0" y="3528301"/>
            <a:ext cx="7124709" cy="3329699"/>
          </a:xfrm>
          <a:prstGeom prst="rect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5282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Initializing the API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8283BE-87D7-4DCA-B4C3-EF143E075D3B}"/>
              </a:ext>
            </a:extLst>
          </p:cNvPr>
          <p:cNvSpPr/>
          <p:nvPr/>
        </p:nvSpPr>
        <p:spPr>
          <a:xfrm>
            <a:off x="154193" y="632924"/>
            <a:ext cx="11614672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구조체를 가져오기 위해서는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전용 함수인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GPIO_DT_SPEC_GET()**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사용해야 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함수의 형식은 다음과 같다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978F13-D1AB-44FF-98C3-C9819414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3" y="1291242"/>
            <a:ext cx="6687671" cy="2460002"/>
          </a:xfrm>
          <a:prstGeom prst="rect">
            <a:avLst/>
          </a:prstGeom>
          <a:ln w="22225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B2A0BA-1154-4982-8286-95A7342D3F66}"/>
              </a:ext>
            </a:extLst>
          </p:cNvPr>
          <p:cNvSpPr/>
          <p:nvPr/>
        </p:nvSpPr>
        <p:spPr>
          <a:xfrm>
            <a:off x="154193" y="3913171"/>
            <a:ext cx="11189746" cy="190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DEVICE_DT_GET()**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유사하게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**GPIO_DT_SPEC_GET()**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도 디바이스 트리 노드 식별자를 받는다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또한 노드의 속성 이름도 인자로 받는다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함수는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타입의 변수를 반환하며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변수에는 장치 포인터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 번호 및 설정 플래그가 포함된다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API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전용 구조체의 장점은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디바이스 트리에서 정보를 한 줄씩 추출하는 대신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디바이스를 사용하는 데 필요한 모든 정보를 하나의 변수에 캡슐화한다는 점이다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384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Initializing the API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A8ABE4-A313-43FA-A67E-8CEFC6767D3A}"/>
              </a:ext>
            </a:extLst>
          </p:cNvPr>
          <p:cNvSpPr/>
          <p:nvPr/>
        </p:nvSpPr>
        <p:spPr>
          <a:xfrm>
            <a:off x="6304382" y="926588"/>
            <a:ext cx="5668877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led_0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예로 들어보자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아래와 같이 디바이스 트리 구현이 되어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48818-4CCE-4DC1-91D8-55937526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5" y="780088"/>
            <a:ext cx="5978065" cy="18878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F652AC-F282-4D2E-9C43-B443DDDA46CA}"/>
              </a:ext>
            </a:extLst>
          </p:cNvPr>
          <p:cNvSpPr/>
          <p:nvPr/>
        </p:nvSpPr>
        <p:spPr>
          <a:xfrm>
            <a:off x="6304382" y="1723993"/>
            <a:ext cx="5668877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모든 정보를 포함하는 속성은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라고 불리며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GPIO_DT_SPEC_GET()**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전달할 속성 이름이다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0DCB69-1A19-4F55-8554-ABB6A1BD3473}"/>
              </a:ext>
            </a:extLst>
          </p:cNvPr>
          <p:cNvSpPr/>
          <p:nvPr/>
        </p:nvSpPr>
        <p:spPr>
          <a:xfrm>
            <a:off x="218741" y="2746484"/>
            <a:ext cx="858268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static const struct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gpio_dt_spec led = GPIO_DT_SPEC_GET(DT_ALIAS(led0), gpios);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8A6DE8-4A04-4069-B02C-9C35EEA5654E}"/>
              </a:ext>
            </a:extLst>
          </p:cNvPr>
          <p:cNvSpPr/>
          <p:nvPr/>
        </p:nvSpPr>
        <p:spPr>
          <a:xfrm>
            <a:off x="130089" y="3194402"/>
            <a:ext cx="11931822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함수는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타입의 구조체를 반환한다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구조체에는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컨트롤러에 대한 장치 포인터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&amp;gpio0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 번호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led.pin = 13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그리고 플래그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led.dt_flags = GPIO_ACTIVE_LOW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포함된다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구조체에 포함된 장치 포인터를 사용하기 전에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**gpio_is_ready_dt()**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장치가 준비되었는지 확인해야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18720A-1E50-44BD-9B43-7E4A964D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85" y="4437794"/>
            <a:ext cx="4230635" cy="10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43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Configure a single pin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6F553F-C98E-4A35-85A7-EEA43A9B0D10}"/>
              </a:ext>
            </a:extLst>
          </p:cNvPr>
          <p:cNvSpPr/>
          <p:nvPr/>
        </p:nvSpPr>
        <p:spPr>
          <a:xfrm>
            <a:off x="207980" y="674607"/>
            <a:ext cx="115393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작업은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gpio_pin_configure_dt()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함수를 호출하여 수행된다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함수의 형식은 다음과 같다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6DCF65-F56C-40BA-9F78-B8187216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6" y="1579723"/>
            <a:ext cx="8297433" cy="3210373"/>
          </a:xfrm>
          <a:prstGeom prst="rect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EF6EEE-1A8B-40E0-BBF0-9C1FE8F61CC0}"/>
              </a:ext>
            </a:extLst>
          </p:cNvPr>
          <p:cNvSpPr/>
          <p:nvPr/>
        </p:nvSpPr>
        <p:spPr>
          <a:xfrm>
            <a:off x="207980" y="1013161"/>
            <a:ext cx="11539368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함수를 사용하면 두 번째 매개변수인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flags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통해 핀을 입력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(GPIO_INPUT)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또는 출력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(GPIO_OUTPUT)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으로 구성할 수 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E3D31A-3914-485E-82A1-25CFA55B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6" y="4930516"/>
            <a:ext cx="4936775" cy="491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0E0CFF-6160-4D22-9543-3B7D1523A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6" y="5562274"/>
            <a:ext cx="5420481" cy="4191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8B08F4-13CA-4EF6-85D2-C9AA225E2B7A}"/>
              </a:ext>
            </a:extLst>
          </p:cNvPr>
          <p:cNvSpPr/>
          <p:nvPr/>
        </p:nvSpPr>
        <p:spPr>
          <a:xfrm>
            <a:off x="5835114" y="5642878"/>
            <a:ext cx="4969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다양한 하드웨어 특성은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|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연산자를 통해 결합할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973467-2E79-45D6-827B-5C2A30385B60}"/>
              </a:ext>
            </a:extLst>
          </p:cNvPr>
          <p:cNvSpPr/>
          <p:nvPr/>
        </p:nvSpPr>
        <p:spPr>
          <a:xfrm>
            <a:off x="7098874" y="6464882"/>
            <a:ext cx="5093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5"/>
              </a:rPr>
              <a:t>Zephyr API: GPIO Driver APIs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484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Write to an output pin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35E049-2A6B-4A13-A297-56ABDA4DBB79}"/>
              </a:ext>
            </a:extLst>
          </p:cNvPr>
          <p:cNvSpPr/>
          <p:nvPr/>
        </p:nvSpPr>
        <p:spPr>
          <a:xfrm>
            <a:off x="175708" y="580075"/>
            <a:ext cx="11614673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출력 핀에 값을 쓰는 것은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gpio_pin_set_dt()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함수를 사용하여 간단히 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함수의 형식은 다음과 같다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2BA106-9E9F-4903-960E-1C0DE21F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8" y="1069456"/>
            <a:ext cx="5229955" cy="2572109"/>
          </a:xfrm>
          <a:prstGeom prst="rect">
            <a:avLst/>
          </a:prstGeom>
          <a:ln w="3175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9E27C3-E943-4105-A838-37B2C2DBCF11}"/>
              </a:ext>
            </a:extLst>
          </p:cNvPr>
          <p:cNvSpPr/>
          <p:nvPr/>
        </p:nvSpPr>
        <p:spPr>
          <a:xfrm>
            <a:off x="175708" y="3784916"/>
            <a:ext cx="1131074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다음 라인은 </a:t>
            </a:r>
            <a:r>
              <a:rPr lang="en-US" altLang="ko-KR" sz="1600" b="1"/>
              <a:t>gpio_dt_spec led</a:t>
            </a:r>
            <a:r>
              <a:rPr lang="ko-KR" altLang="en-US" sz="1600"/>
              <a:t>와 연결된 핀</a:t>
            </a:r>
            <a:r>
              <a:rPr lang="en-US" altLang="ko-KR" sz="1600"/>
              <a:t>(</a:t>
            </a:r>
            <a:r>
              <a:rPr lang="ko-KR" altLang="en-US" sz="1600"/>
              <a:t>이를 </a:t>
            </a:r>
            <a:r>
              <a:rPr lang="en-US" altLang="ko-KR" sz="1600" b="1"/>
              <a:t>led.pin</a:t>
            </a:r>
            <a:r>
              <a:rPr lang="ko-KR" altLang="en-US" sz="1600"/>
              <a:t>으로 나타낼 수 있음</a:t>
            </a:r>
            <a:r>
              <a:rPr lang="en-US" altLang="ko-KR" sz="1600"/>
              <a:t>)</a:t>
            </a:r>
            <a:r>
              <a:rPr lang="ko-KR" altLang="en-US" sz="1600"/>
              <a:t>을 논리 </a:t>
            </a:r>
            <a:r>
              <a:rPr lang="en-US" altLang="ko-KR" sz="1600"/>
              <a:t>1 "</a:t>
            </a:r>
            <a:r>
              <a:rPr lang="ko-KR" altLang="en-US" sz="1600"/>
              <a:t>활성 상태</a:t>
            </a:r>
            <a:r>
              <a:rPr lang="en-US" altLang="ko-KR" sz="1600"/>
              <a:t>"</a:t>
            </a:r>
            <a:r>
              <a:rPr lang="ko-KR" altLang="en-US" sz="1600"/>
              <a:t>로 설정한다</a:t>
            </a:r>
            <a:r>
              <a:rPr lang="en-US" altLang="ko-KR" sz="1600"/>
              <a:t>:</a:t>
            </a:r>
            <a:endParaRPr lang="ko-KR" altLang="en-US" sz="1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00DD9E-F3C3-4B6E-8383-350B70E5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4" y="4342290"/>
            <a:ext cx="4111960" cy="6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67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Write to an output pin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75FA6D-ACDD-4B26-BCE6-BD1B0335150B}"/>
              </a:ext>
            </a:extLst>
          </p:cNvPr>
          <p:cNvSpPr/>
          <p:nvPr/>
        </p:nvSpPr>
        <p:spPr>
          <a:xfrm>
            <a:off x="154193" y="612760"/>
            <a:ext cx="11829826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nRF52833DK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led_0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노드에서는 이 함수가 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13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논리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 "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활성 상태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"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로 설정한다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또한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gpio_pin_toggle_dt()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함수를 사용하여 출력 핀의 상태를 토글할 수도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27E2BC-98F4-4F1D-9A7D-F41CA38A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37" y="1504158"/>
            <a:ext cx="4877481" cy="2324424"/>
          </a:xfrm>
          <a:prstGeom prst="rect">
            <a:avLst/>
          </a:prstGeom>
          <a:ln w="47625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6359349-69FC-4B7A-A947-C3788FD7CAB2}"/>
              </a:ext>
            </a:extLst>
          </p:cNvPr>
          <p:cNvSpPr/>
          <p:nvPr/>
        </p:nvSpPr>
        <p:spPr>
          <a:xfrm>
            <a:off x="251011" y="4063266"/>
            <a:ext cx="106357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예를 들어</a:t>
            </a:r>
            <a:r>
              <a:rPr lang="en-US" altLang="ko-KR" sz="1600"/>
              <a:t>, </a:t>
            </a:r>
            <a:r>
              <a:rPr lang="ko-KR" altLang="en-US" sz="1600"/>
              <a:t>다음 라인은 이 </a:t>
            </a:r>
            <a:r>
              <a:rPr lang="en-US" altLang="ko-KR" sz="1600"/>
              <a:t>API</a:t>
            </a:r>
            <a:r>
              <a:rPr lang="ko-KR" altLang="en-US" sz="1600"/>
              <a:t>가 호출될 때마다 </a:t>
            </a:r>
            <a:r>
              <a:rPr lang="en-US" altLang="ko-KR" sz="1600" b="1"/>
              <a:t>led.pin</a:t>
            </a:r>
            <a:r>
              <a:rPr lang="ko-KR" altLang="en-US" sz="1600"/>
              <a:t> 핀의 상태를 토글한다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5B6EE6-084C-401D-83CA-0AA55072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6" y="4609457"/>
            <a:ext cx="4410416" cy="5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2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Read from an input pin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4717DF-0AB6-4EA9-B9BB-F0F5A10AB00E}"/>
              </a:ext>
            </a:extLst>
          </p:cNvPr>
          <p:cNvSpPr/>
          <p:nvPr/>
        </p:nvSpPr>
        <p:spPr>
          <a:xfrm>
            <a:off x="154194" y="654441"/>
            <a:ext cx="11571642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입력으로 구성된 핀을 읽는 것은 출력으로 구성된 핀에 값을 쓰는 것만큼 간단하지 않다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입력 핀의 상태를 읽는 방법에는 두 가지가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 </a:t>
            </a:r>
            <a:r>
              <a:rPr lang="en-US" altLang="ko-KR" sz="1600" b="1">
                <a:solidFill>
                  <a:srgbClr val="0000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Polling method vs. Interrupt method</a:t>
            </a:r>
            <a:endParaRPr lang="ko-KR" altLang="en-US" sz="1600" b="1">
              <a:solidFill>
                <a:srgbClr val="0000FF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5D74C9-DE61-4E35-BBBA-EF1F8C325543}"/>
              </a:ext>
            </a:extLst>
          </p:cNvPr>
          <p:cNvSpPr/>
          <p:nvPr/>
        </p:nvSpPr>
        <p:spPr>
          <a:xfrm>
            <a:off x="154194" y="1449915"/>
            <a:ext cx="11173610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폴링 방법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(Polling method)</a:t>
            </a:r>
            <a:b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폴링은 핀의 상태를 지속적으로 읽어 변경되었는지 확인하는 방법이다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핀의 현재 상태를 읽으려면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gpio_pin_get_dt()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함수를 호출하면 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6C386-40BA-4324-8ADA-BFCFD2BF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6" y="2922445"/>
            <a:ext cx="5283333" cy="2641667"/>
          </a:xfrm>
          <a:prstGeom prst="rect">
            <a:avLst/>
          </a:prstGeom>
          <a:ln w="2222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F5EA13-F5E5-4812-941E-6B6CA55E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15" y="2893289"/>
            <a:ext cx="5558896" cy="7819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09B3BB-32C9-4CBC-BE48-5DEC7746E441}"/>
              </a:ext>
            </a:extLst>
          </p:cNvPr>
          <p:cNvSpPr/>
          <p:nvPr/>
        </p:nvSpPr>
        <p:spPr>
          <a:xfrm>
            <a:off x="5719483" y="3675274"/>
            <a:ext cx="6472517" cy="190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폴링 방법의 단점은 핀의 상태를 추적하기 위해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gpio_pin_get_dt()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함수를 반복적으로 호출해야 한다는 점이다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성능과 전력 관점에서 최적이 아니며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CPU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지속적으로 주의를 기울여야 하므로 전력 효율적이지 않다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간단한 방법이긴 하지만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전력 효율성 측면에서는 좋은 방법이 아니다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137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Read from an input pin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405419-82AF-4C21-8150-B12E65006551}"/>
              </a:ext>
            </a:extLst>
          </p:cNvPr>
          <p:cNvSpPr/>
          <p:nvPr/>
        </p:nvSpPr>
        <p:spPr>
          <a:xfrm>
            <a:off x="358588" y="529399"/>
            <a:ext cx="11636187" cy="264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인터럽트 방법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(Interrupt method)</a:t>
            </a:r>
          </a:p>
          <a:p>
            <a:pPr marL="452438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방법에서는 핀의 상태가 변경되면 하드웨어가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CPU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알림을 보낸다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452438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입력 핀을 읽는 권장 방법으로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CPU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핀의 상태를 반복적으로 폴링하는 부담을 덜어준다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452438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CPU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슬립 모드에 두고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상태 변경이 있을 때만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CPU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깨울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452438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핀에서 인터럽트를 설정하려면 일반적으로 다음과 같은 단계가 필요합니다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     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1)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핀에서 인터럽트 구성하기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        이 작업은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gpio_pin_interrupt_configure_dt()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함수를 호출하여 수행된다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694643-F5EE-40A6-B3F4-C8952196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0" y="3279110"/>
            <a:ext cx="6851534" cy="2905277"/>
          </a:xfrm>
          <a:prstGeom prst="rect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298CC0-0962-4487-9CEF-6C8721AD19D5}"/>
              </a:ext>
            </a:extLst>
          </p:cNvPr>
          <p:cNvSpPr/>
          <p:nvPr/>
        </p:nvSpPr>
        <p:spPr>
          <a:xfrm>
            <a:off x="4928089" y="6397847"/>
            <a:ext cx="7098959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b="1"/>
              <a:t>gpio_pin_interrupt_configure_dt(&amp;button,GPIO_INT_EDGE_TO_ACTIVE);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99CFC9-0BFC-4A3E-AFAC-CA9D7306B83B}"/>
              </a:ext>
            </a:extLst>
          </p:cNvPr>
          <p:cNvSpPr/>
          <p:nvPr/>
        </p:nvSpPr>
        <p:spPr>
          <a:xfrm>
            <a:off x="7573384" y="3429000"/>
            <a:ext cx="4446494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두 번째 매개변수인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flags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통해 인터럽트를 상승 엣지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하강 엣지 또는 둘 다에서 트리거하도록 설정하거나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논리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논리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0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또는 둘 다에서 변경되도록 설정할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C477E0-910E-4A43-9B0D-E86D56D4FEC1}"/>
              </a:ext>
            </a:extLst>
          </p:cNvPr>
          <p:cNvSpPr/>
          <p:nvPr/>
        </p:nvSpPr>
        <p:spPr>
          <a:xfrm>
            <a:off x="7810053" y="5533127"/>
            <a:ext cx="3991086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다음 라인은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dev.pin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논리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로 변경될 때 인터럽트를 설정하고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10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777673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Power Supply : Options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987"/>
            <a:ext cx="10270836" cy="5387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86399" y="180915"/>
            <a:ext cx="6539345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/>
              <a:t>• USB connector J2 for the interface MCU (5 V) </a:t>
            </a:r>
          </a:p>
          <a:p>
            <a:r>
              <a:rPr lang="en-US" altLang="ko-KR" sz="1600"/>
              <a:t>• USB connector J3 for the nRF52833 SoC (5 V) </a:t>
            </a:r>
          </a:p>
          <a:p>
            <a:r>
              <a:rPr lang="en-US" altLang="ko-KR" sz="1600"/>
              <a:t>• Lithium polymer (Li-Po) battery connectors J6 or P27 (2.5–5.0 V) </a:t>
            </a:r>
          </a:p>
          <a:p>
            <a:r>
              <a:rPr lang="en-US" altLang="ko-KR" sz="1600"/>
              <a:t>• VIN 3–5 pin on P20 (3.0–5.0 V) </a:t>
            </a:r>
          </a:p>
          <a:p>
            <a:r>
              <a:rPr lang="en-US" altLang="ko-KR" sz="1600"/>
              <a:t>• External supply on P21 (1.7–3.6 V) </a:t>
            </a:r>
          </a:p>
          <a:p>
            <a:r>
              <a:rPr lang="en-US" altLang="ko-KR" sz="1600"/>
              <a:t>• Coin cell battery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61494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Read from an input pin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8DA741-081A-4E51-886D-AF2761AB2FD7}"/>
              </a:ext>
            </a:extLst>
          </p:cNvPr>
          <p:cNvSpPr/>
          <p:nvPr/>
        </p:nvSpPr>
        <p:spPr>
          <a:xfrm>
            <a:off x="161365" y="516836"/>
            <a:ext cx="6096000" cy="7954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2)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콜백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Handler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함수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pin_isr()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정의하기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콜백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handler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함수는 인터럽트가 트리거될 때 호출된다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E4FE11-BD1E-4E3F-9DFC-32DA7CA27EB3}"/>
              </a:ext>
            </a:extLst>
          </p:cNvPr>
          <p:cNvSpPr/>
          <p:nvPr/>
        </p:nvSpPr>
        <p:spPr>
          <a:xfrm>
            <a:off x="161365" y="5586844"/>
            <a:ext cx="11768865" cy="11648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콜백 함수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인터럽트 핸들러 또는 인터럽트 서비스 루틴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(ISR)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이라고도 불립니다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하드웨어나 소프트웨어 인터럽트에 응답하여 비동기적으로 실행됩니다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일반적으로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ISR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은 모든 스레드보다 높은 우선순위를 가집니다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스레드는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7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번째 강의에서 다룰 예정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). ISR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은 현재 실행 중인 스레드를 선점하여 즉시 작업을 수행할 수 있게 합니다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ISR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작업이 모두 완료된 후에만 스레드 실행이 재개됩니다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504B72-874F-4557-A78C-422A1CBE03A8}"/>
              </a:ext>
            </a:extLst>
          </p:cNvPr>
          <p:cNvSpPr/>
          <p:nvPr/>
        </p:nvSpPr>
        <p:spPr>
          <a:xfrm>
            <a:off x="463714" y="1387646"/>
            <a:ext cx="753997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/>
              <a:t>void pin_isr(const struct device *dev, struct gpio_callback *cb, gpio_port_pins_t pins);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CB03C8-FF12-4DF1-8173-63A191B99541}"/>
              </a:ext>
            </a:extLst>
          </p:cNvPr>
          <p:cNvSpPr/>
          <p:nvPr/>
        </p:nvSpPr>
        <p:spPr>
          <a:xfrm>
            <a:off x="334621" y="1765641"/>
            <a:ext cx="9809839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형식은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gpio_callback_handler_t()**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정의된다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ISR(Interrupt Service Routine)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본문에 무엇을 작성할지는 애플리케이션에 따라 크게 달라진다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아래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ISR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은 인터럽트가 트리거될 때마다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토글한다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C91492-DAB2-40B8-B26F-307C6FB1B0E9}"/>
              </a:ext>
            </a:extLst>
          </p:cNvPr>
          <p:cNvSpPr/>
          <p:nvPr/>
        </p:nvSpPr>
        <p:spPr>
          <a:xfrm>
            <a:off x="606012" y="2967335"/>
            <a:ext cx="1043133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nsolas" panose="020B0609020204030204" pitchFamily="49" charset="0"/>
              </a:rPr>
              <a:t>void pin_isr(const struct device *dev, struct gpio_callback *cb, uint32_t pins){</a:t>
            </a:r>
            <a:endParaRPr lang="en-US" altLang="ko-KR">
              <a:latin typeface="Consolas" panose="020B0609020204030204" pitchFamily="49" charset="0"/>
            </a:endParaRPr>
          </a:p>
          <a:p>
            <a:r>
              <a:rPr lang="ko-KR" altLang="en-US">
                <a:latin typeface="Consolas" panose="020B0609020204030204" pitchFamily="49" charset="0"/>
              </a:rPr>
              <a:t>    gpio_pin_toggle_dt(&amp;led);</a:t>
            </a:r>
            <a:endParaRPr lang="en-US" altLang="ko-KR">
              <a:latin typeface="Consolas" panose="020B0609020204030204" pitchFamily="49" charset="0"/>
            </a:endParaRPr>
          </a:p>
          <a:p>
            <a:r>
              <a:rPr lang="ko-KR" altLang="en-US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91470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Read from an input pin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3EB674-59AD-4767-94A4-6AB84559F109}"/>
              </a:ext>
            </a:extLst>
          </p:cNvPr>
          <p:cNvSpPr/>
          <p:nvPr/>
        </p:nvSpPr>
        <p:spPr>
          <a:xfrm>
            <a:off x="164949" y="620819"/>
            <a:ext cx="6859793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3) static struct gpio_callback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타입의 변수 정의하기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DCD5DE-AC67-4ACF-AFC6-7676C383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9" y="1117976"/>
            <a:ext cx="4931090" cy="6025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C080E13-9CF9-4030-B4DA-C1F035C77266}"/>
              </a:ext>
            </a:extLst>
          </p:cNvPr>
          <p:cNvSpPr/>
          <p:nvPr/>
        </p:nvSpPr>
        <p:spPr>
          <a:xfrm>
            <a:off x="358587" y="1720528"/>
            <a:ext cx="11184367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pin_cb_data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콜백 변수는 핀 번호와 인터럽트가 발생했을 때 호출될 함수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콜백 함수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같은 정보를 저장한다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198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Read from an input pin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A70011-C8C7-46FC-94D8-23329503BD3A}"/>
              </a:ext>
            </a:extLst>
          </p:cNvPr>
          <p:cNvSpPr/>
          <p:nvPr/>
        </p:nvSpPr>
        <p:spPr>
          <a:xfrm>
            <a:off x="175707" y="612761"/>
            <a:ext cx="11421036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4) gpio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콜백 변수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pin_cb_data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초기화하기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  gpio_callback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구조체 변수는 콜백 함수의 주소와 핀과 관련된 비트마스크를 저장한다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초기화는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gpio_init_callback()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함수를 사용하여 수행한다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B6BB65-0265-41DE-B887-DFCC66A5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57" y="1777567"/>
            <a:ext cx="10328103" cy="174018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71C4A9-FE25-4A9D-A4CE-B23384D38059}"/>
              </a:ext>
            </a:extLst>
          </p:cNvPr>
          <p:cNvSpPr/>
          <p:nvPr/>
        </p:nvSpPr>
        <p:spPr>
          <a:xfrm>
            <a:off x="194019" y="3593055"/>
            <a:ext cx="11130578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아래 라인은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pin_cb_data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변수를 콜백 함수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pin_isr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dev.pin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비트 마스크로 초기화한다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여기서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BIT(n)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매크로는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번째 비트가 설정된 부호 없는 정수를 반환하는 데 사용된다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B357C9-5231-43F4-8A5C-15BB8175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7" y="4388529"/>
            <a:ext cx="6381382" cy="4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7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GPIO Generic API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Read from an input pin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E694EA-E4C4-4F97-875F-75FD29A65D01}"/>
              </a:ext>
            </a:extLst>
          </p:cNvPr>
          <p:cNvSpPr/>
          <p:nvPr/>
        </p:nvSpPr>
        <p:spPr>
          <a:xfrm>
            <a:off x="218738" y="696121"/>
            <a:ext cx="7354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5)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마지막 단계는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gpio_add_callback()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함수를 통해 콜백 함수를 추가하는 것이다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6E95B5-12EC-46DE-9DA3-51A54983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51" y="1034675"/>
            <a:ext cx="8316486" cy="3134162"/>
          </a:xfrm>
          <a:prstGeom prst="rect">
            <a:avLst/>
          </a:prstGeom>
          <a:ln w="22225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B54643-5F40-40B4-BA34-816577A02FC0}"/>
              </a:ext>
            </a:extLst>
          </p:cNvPr>
          <p:cNvSpPr/>
          <p:nvPr/>
        </p:nvSpPr>
        <p:spPr>
          <a:xfrm>
            <a:off x="593051" y="4363510"/>
            <a:ext cx="86670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아래 라인은 이전 단계에서 설정한 콜백 함수를 추가합니다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604A03-9DFE-4C6B-A878-3709FB9B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01" y="4715736"/>
            <a:ext cx="4767113" cy="40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281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51863" cy="1855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200" b="1">
                <a:solidFill>
                  <a:schemeClr val="tx1"/>
                </a:solidFill>
              </a:rPr>
              <a:t>Blinky sample code </a:t>
            </a:r>
            <a:r>
              <a:rPr lang="ko-KR" altLang="en-US" sz="3200" b="1">
                <a:solidFill>
                  <a:schemeClr val="tx1"/>
                </a:solidFill>
              </a:rPr>
              <a:t>분석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419F7-64CE-4E17-BEA1-E8A57EBE8F7B}"/>
              </a:ext>
            </a:extLst>
          </p:cNvPr>
          <p:cNvSpPr/>
          <p:nvPr/>
        </p:nvSpPr>
        <p:spPr>
          <a:xfrm>
            <a:off x="100404" y="1855290"/>
            <a:ext cx="6351460" cy="337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이제 디바이스 트리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디바이스 드라이버 모델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그리고 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일반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를 살펴보았으니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b="1">
                <a:latin typeface="한컴 고딕" panose="02000500000000000000" pitchFamily="2" charset="-127"/>
                <a:ea typeface="한컴 고딕" panose="02000500000000000000" pitchFamily="2" charset="-127"/>
              </a:rPr>
              <a:t>blinky </a:t>
            </a:r>
            <a:r>
              <a:rPr lang="ko-KR" altLang="en-US" b="1">
                <a:latin typeface="한컴 고딕" panose="02000500000000000000" pitchFamily="2" charset="-127"/>
                <a:ea typeface="한컴 고딕" panose="02000500000000000000" pitchFamily="2" charset="-127"/>
              </a:rPr>
              <a:t>샘플 프로그램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을 분석하여 작동 방식을 이해해 보자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다음 단락에서는 </a:t>
            </a:r>
            <a:r>
              <a:rPr lang="en-US" altLang="ko-KR" b="1">
                <a:latin typeface="한컴 고딕" panose="02000500000000000000" pitchFamily="2" charset="-127"/>
                <a:ea typeface="한컴 고딕" panose="02000500000000000000" pitchFamily="2" charset="-127"/>
              </a:rPr>
              <a:t>blinky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 샘플 프로그램의 각 줄을 분석하여 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이 프로그램이 어떻게 작동하는지 알아보겠다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latin typeface="한컴 고딕" panose="02000500000000000000" pitchFamily="2" charset="-127"/>
                <a:ea typeface="한컴 고딕" panose="02000500000000000000" pitchFamily="2" charset="-127"/>
              </a:rPr>
              <a:t>blinky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 샘플은 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</a:t>
            </a: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에 포함되어 있으며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>
                <a:latin typeface="한컴 고딕" panose="02000500000000000000" pitchFamily="2" charset="-127"/>
                <a:ea typeface="한컴 고딕" panose="02000500000000000000" pitchFamily="2" charset="-127"/>
              </a:rPr>
              <a:t>다음 경로에서 찾을 수 있다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b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b="1">
                <a:latin typeface="한컴 고딕" panose="02000500000000000000" pitchFamily="2" charset="-127"/>
                <a:ea typeface="한컴 고딕" panose="02000500000000000000" pitchFamily="2" charset="-127"/>
              </a:rPr>
              <a:t>&lt;install_path&gt;\zephyr\samples\basic\blinky</a:t>
            </a:r>
            <a:r>
              <a:rPr lang="en-US" altLang="ko-KR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928C6A-D5D9-44BA-AF45-46BFDFAA06F4}"/>
              </a:ext>
            </a:extLst>
          </p:cNvPr>
          <p:cNvSpPr/>
          <p:nvPr/>
        </p:nvSpPr>
        <p:spPr>
          <a:xfrm>
            <a:off x="0" y="6531698"/>
            <a:ext cx="63514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hlinkClick r:id="rId2"/>
              </a:rPr>
              <a:t>Dissecting the blinky sample - Nordic Developer Academy (nordicsemi.com)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CA1285-D385-410C-A5D7-65E11F0D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863" y="0"/>
            <a:ext cx="574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26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blinky code </a:t>
            </a:r>
            <a:r>
              <a:rPr lang="ko-KR" altLang="en-US" sz="2000" b="1">
                <a:solidFill>
                  <a:schemeClr val="tx1"/>
                </a:solidFill>
              </a:rPr>
              <a:t>분석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C22E61-619B-494E-853D-5992569520A8}"/>
              </a:ext>
            </a:extLst>
          </p:cNvPr>
          <p:cNvSpPr/>
          <p:nvPr/>
        </p:nvSpPr>
        <p:spPr>
          <a:xfrm>
            <a:off x="207981" y="612802"/>
            <a:ext cx="11636188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Include module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  blinky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샘플은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nRF Connect SDK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다음 모듈을 사용합니다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</a:p>
          <a:p>
            <a:pPr marL="355600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커널 서비스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&lt;zephyr/kernel.h&gt;</a:t>
            </a:r>
            <a:b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이 헤더는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k_msleep()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함수와 같은 슬립 기능을 제공하며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Public kernel API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헤더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라고 불린다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355600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일반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인터페이스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&lt;zephyr/drivers/gpio.h&gt;</a:t>
            </a:r>
            <a:b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이 헤더는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구조체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매크로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GPIO_DT_SPEC_GET()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그리고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gpio_is_ready_dt()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gpio_pin_configure_dt()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**gpio_pin_toggle_dt()**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같은 함수들을 제공한다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FD48AE-2AB6-4E13-817C-0FAF4298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7" y="3529123"/>
            <a:ext cx="5352741" cy="8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58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blinky code </a:t>
            </a:r>
            <a:r>
              <a:rPr lang="ko-KR" altLang="en-US" sz="2000" b="1">
                <a:solidFill>
                  <a:schemeClr val="tx1"/>
                </a:solidFill>
              </a:rPr>
              <a:t>분석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CCC655-EE92-47C6-9C16-B32D7C772233}"/>
              </a:ext>
            </a:extLst>
          </p:cNvPr>
          <p:cNvSpPr/>
          <p:nvPr/>
        </p:nvSpPr>
        <p:spPr>
          <a:xfrm>
            <a:off x="326314" y="696164"/>
            <a:ext cx="11743766" cy="190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노드 식별자 정의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아래 코드 라인은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DT_ALIAS()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매크로를 사용하여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LED0_NODE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라는 노드 식별자 심볼을 가져온다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심볼은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LED1(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led_0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나타낸다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앞서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Devicetree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섹션에서 설명했듯이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led_0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노드는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디바이스 트리에 정의되어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LED0_NODE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이제 소스 코드에서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LED1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하드웨어를 나타내는 심볼이다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DT_ALIAS()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매크로는 노드의 별칭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(alias)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노드 식별자를 가져온다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Devicetree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섹션에서 살펴본 것처럼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그 별칭이다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5C9D53-3000-4B14-BB20-4C4AB1D7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59" y="2599634"/>
            <a:ext cx="7847755" cy="4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33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blinky code </a:t>
            </a:r>
            <a:r>
              <a:rPr lang="ko-KR" altLang="en-US" sz="2000" b="1">
                <a:solidFill>
                  <a:schemeClr val="tx1"/>
                </a:solidFill>
              </a:rPr>
              <a:t>분석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A2D395-411D-4034-A69B-D9BB25665966}"/>
              </a:ext>
            </a:extLst>
          </p:cNvPr>
          <p:cNvSpPr/>
          <p:nvPr/>
        </p:nvSpPr>
        <p:spPr>
          <a:xfrm>
            <a:off x="272527" y="649084"/>
            <a:ext cx="11636188" cy="190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디바이스 포인터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핀 번호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및 구성 플래그 가져오기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55600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GPIO_DT_SPEC_GET()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매크로 호출은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 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구조체를 반환하며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구조체는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led_0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노드의 디바이스 포인터와 핀 번호 및 관련된 구성 플래그를 포함한다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355600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앞서 정의한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LED0_NODE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노드 식별자는 이 정보를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속성 내에 포함하고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355600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여기서 두 번째 매개변수인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이 모든 정보를 포함하는 속성 이름이다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83357-9920-4CDA-831B-D832CADEB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7" y="2617102"/>
            <a:ext cx="9289147" cy="3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337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blinky code </a:t>
            </a:r>
            <a:r>
              <a:rPr lang="ko-KR" altLang="en-US" sz="2000" b="1">
                <a:solidFill>
                  <a:schemeClr val="tx1"/>
                </a:solidFill>
              </a:rPr>
              <a:t>분석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A2D395-411D-4034-A69B-D9BB25665966}"/>
              </a:ext>
            </a:extLst>
          </p:cNvPr>
          <p:cNvSpPr/>
          <p:nvPr/>
        </p:nvSpPr>
        <p:spPr>
          <a:xfrm>
            <a:off x="272527" y="649084"/>
            <a:ext cx="11636188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장치가 사용 준비가 되었는지 확인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앞서 언급한 바와 같이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gpio_dt_spec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장치 포인터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경우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gpio_is_ready_dt()**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전달하여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장치가 사용 준비가 되었는지 확인해야 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355600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F8516-CD0A-4260-94F5-923D3BE9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6" y="1924890"/>
            <a:ext cx="4631400" cy="11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638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blinky code </a:t>
            </a:r>
            <a:r>
              <a:rPr lang="ko-KR" altLang="en-US" sz="2000" b="1">
                <a:solidFill>
                  <a:schemeClr val="tx1"/>
                </a:solidFill>
              </a:rPr>
              <a:t>분석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A2D395-411D-4034-A69B-D9BB25665966}"/>
              </a:ext>
            </a:extLst>
          </p:cNvPr>
          <p:cNvSpPr/>
          <p:nvPr/>
        </p:nvSpPr>
        <p:spPr>
          <a:xfrm>
            <a:off x="272527" y="649084"/>
            <a:ext cx="11636188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5. GPIO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핀 구성 설정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일반적인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API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함수인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gpio_pin_configure_dt()**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는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연결된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핀을 출력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액티브 로우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으로 구성하고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이를 논리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로 초기화하는 데 사용된다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A43EBC-DC06-413D-9F07-C23BB1EB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3" y="2315470"/>
            <a:ext cx="5974494" cy="15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7499927" cy="57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DK Connectors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53" y="572655"/>
            <a:ext cx="6430308" cy="62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54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blinky code </a:t>
            </a:r>
            <a:r>
              <a:rPr lang="ko-KR" altLang="en-US" sz="2000" b="1">
                <a:solidFill>
                  <a:schemeClr val="tx1"/>
                </a:solidFill>
              </a:rPr>
              <a:t>분석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1D4533-32A5-46C4-91BE-CB4C29A76189}"/>
              </a:ext>
            </a:extLst>
          </p:cNvPr>
          <p:cNvSpPr/>
          <p:nvPr/>
        </p:nvSpPr>
        <p:spPr>
          <a:xfrm>
            <a:off x="251011" y="616811"/>
            <a:ext cx="11679219" cy="190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  GPIO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핀을 지속적으로 토글하기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마지막으로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blinky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메인 함수는 무한 루프에 들어가며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루프에서 **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gpio_pin_toggle_dt()**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핀을 지속적으로 토글한다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각 반복에서는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k_msleep()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커널 서비스 함수를 호출하여 메인 함수가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초 동안 슬립 상태에 들어가게 되며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 결과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초 간격으로 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깜빡이는 동작을 하게 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D30337-EEFC-4B57-9A58-C21B2D7B5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40" y="2620256"/>
            <a:ext cx="4689313" cy="20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64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 </a:t>
            </a:r>
            <a:r>
              <a:rPr lang="ko-KR" altLang="en-US" sz="2000" b="1">
                <a:solidFill>
                  <a:schemeClr val="tx1"/>
                </a:solidFill>
              </a:rPr>
              <a:t>정리 </a:t>
            </a:r>
            <a:r>
              <a:rPr lang="en-US" altLang="ko-KR" sz="2000" b="1">
                <a:solidFill>
                  <a:schemeClr val="tx1"/>
                </a:solidFill>
              </a:rPr>
              <a:t>:  GPIO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Output </a:t>
            </a:r>
            <a:r>
              <a:rPr lang="ko-KR" altLang="en-US" sz="2000" b="1">
                <a:solidFill>
                  <a:schemeClr val="tx1"/>
                </a:solidFill>
              </a:rPr>
              <a:t>제어 순서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335EC1F-6A67-470F-9132-BC00FD392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30135"/>
              </p:ext>
            </p:extLst>
          </p:nvPr>
        </p:nvGraphicFramePr>
        <p:xfrm>
          <a:off x="340595" y="1002201"/>
          <a:ext cx="11385240" cy="35482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365">
                  <a:extLst>
                    <a:ext uri="{9D8B030D-6E8A-4147-A177-3AD203B41FA5}">
                      <a16:colId xmlns:a16="http://schemas.microsoft.com/office/drawing/2014/main" val="3831782175"/>
                    </a:ext>
                  </a:extLst>
                </a:gridCol>
                <a:gridCol w="2920309">
                  <a:extLst>
                    <a:ext uri="{9D8B030D-6E8A-4147-A177-3AD203B41FA5}">
                      <a16:colId xmlns:a16="http://schemas.microsoft.com/office/drawing/2014/main" val="2407385026"/>
                    </a:ext>
                  </a:extLst>
                </a:gridCol>
                <a:gridCol w="5289618">
                  <a:extLst>
                    <a:ext uri="{9D8B030D-6E8A-4147-A177-3AD203B41FA5}">
                      <a16:colId xmlns:a16="http://schemas.microsoft.com/office/drawing/2014/main" val="386984420"/>
                    </a:ext>
                  </a:extLst>
                </a:gridCol>
                <a:gridCol w="2401948">
                  <a:extLst>
                    <a:ext uri="{9D8B030D-6E8A-4147-A177-3AD203B41FA5}">
                      <a16:colId xmlns:a16="http://schemas.microsoft.com/office/drawing/2014/main" val="3779814740"/>
                    </a:ext>
                  </a:extLst>
                </a:gridCol>
              </a:tblGrid>
              <a:tr h="491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한컴고딕"/>
                        </a:rPr>
                        <a:t>No.</a:t>
                      </a:r>
                      <a:endParaRPr lang="ko-KR" altLang="en-US" sz="1600" b="1">
                        <a:latin typeface="한컴고딕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한컴고딕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한컴고딕"/>
                        </a:rPr>
                        <a:t>Code</a:t>
                      </a:r>
                      <a:endParaRPr lang="ko-KR" altLang="en-US" sz="1600" b="1">
                        <a:latin typeface="한컴고딕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한컴고딕"/>
                        </a:rPr>
                        <a:t>비</a:t>
                      </a:r>
                      <a:r>
                        <a:rPr lang="en-US" altLang="ko-KR" sz="1600" b="1">
                          <a:latin typeface="한컴고딕"/>
                        </a:rPr>
                        <a:t> </a:t>
                      </a:r>
                      <a:r>
                        <a:rPr lang="ko-KR" altLang="en-US" sz="1600" b="1">
                          <a:latin typeface="한컴고딕"/>
                        </a:rPr>
                        <a:t>고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59374"/>
                  </a:ext>
                </a:extLst>
              </a:tr>
              <a:tr h="491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1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헤더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latin typeface="한컴고딕"/>
                        </a:rPr>
                        <a:t> #include</a:t>
                      </a:r>
                      <a:endParaRPr lang="ko-KR" altLang="en-US" sz="16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10901"/>
                  </a:ext>
                </a:extLst>
              </a:tr>
              <a:tr h="491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2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노드 식별자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latin typeface="한컴고딕"/>
                        </a:rPr>
                        <a:t> #define LED0_NODE DT_ALIAS(led0)</a:t>
                      </a:r>
                      <a:endParaRPr lang="ko-KR" altLang="en-US" sz="16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173527"/>
                  </a:ext>
                </a:extLst>
              </a:tr>
              <a:tr h="68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3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디바이스 정보 가져오기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latin typeface="한컴고딕"/>
                        </a:rPr>
                        <a:t> static</a:t>
                      </a:r>
                      <a:r>
                        <a:rPr lang="ko-KR" altLang="en-US" sz="1600">
                          <a:latin typeface="한컴고딕"/>
                        </a:rPr>
                        <a:t> </a:t>
                      </a:r>
                      <a:r>
                        <a:rPr lang="en-US" altLang="ko-KR" sz="1600">
                          <a:latin typeface="한컴고딕"/>
                        </a:rPr>
                        <a:t>const</a:t>
                      </a:r>
                      <a:r>
                        <a:rPr lang="ko-KR" altLang="en-US" sz="1600">
                          <a:latin typeface="한컴고딕"/>
                        </a:rPr>
                        <a:t> </a:t>
                      </a:r>
                      <a:r>
                        <a:rPr lang="en-US" altLang="ko-KR" sz="1600">
                          <a:latin typeface="한컴고딕"/>
                        </a:rPr>
                        <a:t>struct</a:t>
                      </a:r>
                      <a:r>
                        <a:rPr lang="ko-KR" altLang="en-US" sz="1600">
                          <a:latin typeface="한컴고딕"/>
                        </a:rPr>
                        <a:t> </a:t>
                      </a:r>
                      <a:r>
                        <a:rPr lang="en-US" altLang="ko-KR" sz="1600">
                          <a:latin typeface="한컴고딕"/>
                        </a:rPr>
                        <a:t>gpio_dt_spec</a:t>
                      </a:r>
                      <a:r>
                        <a:rPr lang="ko-KR" altLang="en-US" sz="1600">
                          <a:latin typeface="한컴고딕"/>
                        </a:rPr>
                        <a:t> </a:t>
                      </a:r>
                      <a:r>
                        <a:rPr lang="en-US" altLang="ko-KR" sz="1600">
                          <a:latin typeface="한컴고딕"/>
                        </a:rPr>
                        <a:t>led</a:t>
                      </a:r>
                      <a:r>
                        <a:rPr lang="ko-KR" altLang="en-US" sz="1600">
                          <a:latin typeface="한컴고딕"/>
                        </a:rPr>
                        <a:t> </a:t>
                      </a:r>
                      <a:r>
                        <a:rPr lang="en-US" altLang="ko-KR" sz="1600">
                          <a:latin typeface="한컴고딕"/>
                        </a:rPr>
                        <a:t>=</a:t>
                      </a:r>
                      <a:r>
                        <a:rPr lang="ko-KR" altLang="en-US" sz="1600">
                          <a:latin typeface="한컴고딕"/>
                        </a:rPr>
                        <a:t> </a:t>
                      </a:r>
                      <a:r>
                        <a:rPr lang="en-US" altLang="ko-KR" sz="1600">
                          <a:latin typeface="한컴고딕"/>
                        </a:rPr>
                        <a:t>GPIO_DT_SPEC_GET(LED0_NODE, gpios);</a:t>
                      </a:r>
                      <a:endParaRPr lang="ko-KR" altLang="en-US" sz="16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고딕"/>
                        </a:rPr>
                        <a:t> </a:t>
                      </a:r>
                      <a:r>
                        <a:rPr lang="ko-KR" altLang="en-US" sz="1400">
                          <a:latin typeface="한컴고딕"/>
                        </a:rPr>
                        <a:t>핀 번호</a:t>
                      </a:r>
                      <a:r>
                        <a:rPr lang="en-US" altLang="ko-KR" sz="1400">
                          <a:latin typeface="한컴고딕"/>
                        </a:rPr>
                        <a:t>, </a:t>
                      </a:r>
                      <a:r>
                        <a:rPr lang="ko-KR" altLang="en-US" sz="1400">
                          <a:latin typeface="한컴고딕"/>
                        </a:rPr>
                        <a:t>핀 상태는 </a:t>
                      </a:r>
                      <a:r>
                        <a:rPr lang="en-US" altLang="ko-KR" sz="1400">
                          <a:latin typeface="한컴고딕"/>
                        </a:rPr>
                        <a:t>gpios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436450"/>
                  </a:ext>
                </a:extLst>
              </a:tr>
              <a:tr h="491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4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고딕"/>
                        </a:rPr>
                        <a:t>장치 사용 준비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latin typeface="한컴고딕"/>
                        </a:rPr>
                        <a:t>if(!gpio_is_ready(&amp;led))</a:t>
                      </a:r>
                      <a:endParaRPr lang="ko-KR" altLang="en-US" sz="16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107163"/>
                  </a:ext>
                </a:extLst>
              </a:tr>
              <a:tr h="491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5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GPIO </a:t>
                      </a:r>
                      <a:r>
                        <a:rPr lang="ko-KR" altLang="en-US" sz="1400">
                          <a:latin typeface="한컴고딕"/>
                        </a:rPr>
                        <a:t>핀 구성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latin typeface="한컴고딕"/>
                        </a:rPr>
                        <a:t>gpio_pin_configure_dt(&amp;led, GPIO_OUTPUT_ACTIVE)</a:t>
                      </a:r>
                      <a:endParaRPr lang="ko-KR" altLang="en-US" sz="16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84815"/>
                  </a:ext>
                </a:extLst>
              </a:tr>
              <a:tr h="403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6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한컴고딕"/>
                        </a:rPr>
                        <a:t>GPIO </a:t>
                      </a:r>
                      <a:r>
                        <a:rPr lang="ko-KR" altLang="en-US" sz="1400">
                          <a:latin typeface="한컴고딕"/>
                        </a:rPr>
                        <a:t>핀 제어</a:t>
                      </a:r>
                      <a:r>
                        <a:rPr lang="en-US" altLang="ko-KR" sz="1400">
                          <a:latin typeface="한컴고딕"/>
                        </a:rPr>
                        <a:t>(</a:t>
                      </a:r>
                      <a:r>
                        <a:rPr lang="ko-KR" altLang="en-US" sz="1400">
                          <a:latin typeface="한컴고딕"/>
                        </a:rPr>
                        <a:t>토글</a:t>
                      </a:r>
                      <a:r>
                        <a:rPr lang="en-US" altLang="ko-KR" sz="1400">
                          <a:latin typeface="한컴고딕"/>
                        </a:rPr>
                        <a:t>)</a:t>
                      </a:r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latin typeface="한컴고딕"/>
                        </a:rPr>
                        <a:t>gpio_pin_toggle_dt(&amp;led)</a:t>
                      </a:r>
                      <a:endParaRPr lang="ko-KR" altLang="en-US" sz="1600">
                        <a:latin typeface="한컴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>
                        <a:latin typeface="한컴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96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37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9621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3200" b="1">
                <a:solidFill>
                  <a:srgbClr val="0000FF"/>
                </a:solidFill>
              </a:rPr>
              <a:t>Exercise 1</a:t>
            </a:r>
          </a:p>
          <a:p>
            <a:pPr algn="ctr" fontAlgn="base"/>
            <a:r>
              <a:rPr lang="en-US" altLang="ko-KR" sz="3600" b="1">
                <a:solidFill>
                  <a:schemeClr val="tx2">
                    <a:lumMod val="50000"/>
                  </a:schemeClr>
                </a:solidFill>
              </a:rPr>
              <a:t>Controlling an LED through a button </a:t>
            </a:r>
          </a:p>
          <a:p>
            <a:pPr algn="ctr" fontAlgn="base"/>
            <a:r>
              <a:rPr lang="en-US" altLang="ko-KR" sz="3600" b="1">
                <a:solidFill>
                  <a:schemeClr val="tx2">
                    <a:lumMod val="50000"/>
                  </a:schemeClr>
                </a:solidFill>
              </a:rPr>
              <a:t>(polling based)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14CCFA-ABB5-4328-AA14-EAD183FA88A4}"/>
              </a:ext>
            </a:extLst>
          </p:cNvPr>
          <p:cNvSpPr/>
          <p:nvPr/>
        </p:nvSpPr>
        <p:spPr>
          <a:xfrm>
            <a:off x="5983634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55E578-10DD-471D-AB66-61C218C56D89}"/>
              </a:ext>
            </a:extLst>
          </p:cNvPr>
          <p:cNvSpPr/>
          <p:nvPr/>
        </p:nvSpPr>
        <p:spPr>
          <a:xfrm>
            <a:off x="423135" y="2269439"/>
            <a:ext cx="11378004" cy="264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이번 실습에서는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blinky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예제를 수정하여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버튼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눌렸을 때만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켜지도록 만들겠습니다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이를 위해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 Generic API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설명한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폴링 방법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사용하겠다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방법은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CPU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버튼이 눌렸는지 지속적으로 폴링하여 확인하고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그에 따라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업데이트하는 방식이다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이어지는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에서는 더 효율적인 방법인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인터럽트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사용하는 방법을 배울 것이다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nRF52833 DK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보드는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네 개의 푸시 버튼이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동일한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GPIO0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노드 레이블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gpio0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연결되어 있음을 알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핀 매핑에서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버튼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P0.11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연결되어 있다는 점을 확인할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P0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&amp;gpio0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의미한다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750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 : Hardware </a:t>
            </a:r>
            <a:r>
              <a:rPr lang="ko-KR" altLang="en-US" sz="2000" b="1">
                <a:solidFill>
                  <a:schemeClr val="tx1"/>
                </a:solidFill>
              </a:rPr>
              <a:t>구성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DCC57B-0F12-4FCC-A31C-93578F85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17" y="683081"/>
            <a:ext cx="7592485" cy="3620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36A6F-9225-4648-AB3E-FE5F64A5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18" y="4303086"/>
            <a:ext cx="5344667" cy="22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6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 : Hardware </a:t>
            </a:r>
            <a:r>
              <a:rPr lang="ko-KR" altLang="en-US" sz="2000" b="1">
                <a:solidFill>
                  <a:schemeClr val="tx1"/>
                </a:solidFill>
              </a:rPr>
              <a:t>구성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0B3643-96C8-4239-A29E-A1434E278280}"/>
              </a:ext>
            </a:extLst>
          </p:cNvPr>
          <p:cNvSpPr/>
          <p:nvPr/>
        </p:nvSpPr>
        <p:spPr>
          <a:xfrm>
            <a:off x="197224" y="708229"/>
            <a:ext cx="8000103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이것이 바로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LED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와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버튼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모두에 대해 동일한 드라이버가 필요한 이유이다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devicetree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파일인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nrf52833dk_nrf52833.dts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에서도 확인할 수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7E0BE-8D48-44BA-9AFC-95BE48C2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91" y="1695096"/>
            <a:ext cx="5744377" cy="49917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A1CF21-995E-4E16-8134-73F3838BC2F3}"/>
              </a:ext>
            </a:extLst>
          </p:cNvPr>
          <p:cNvSpPr/>
          <p:nvPr/>
        </p:nvSpPr>
        <p:spPr>
          <a:xfrm>
            <a:off x="6529891" y="1824188"/>
            <a:ext cx="5518674" cy="2272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nRF52833 DK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버튼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button_0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이라는 노드 이름이 지정되어 있으며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노드는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sw0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라는 별칭과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button0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이라는 노드 레이블을 가지고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또한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&amp;gpio0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연결되어 있고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핀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11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배치되어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devicetree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파일에서는 인덱싱이 항상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부터 시작하기 때문에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보드에서 </a:t>
            </a:r>
            <a:r>
              <a:rPr lang="ko-KR" altLang="en-US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버튼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 </a:t>
            </a:r>
            <a:r>
              <a:rPr lang="en-US" altLang="ko-KR" sz="1600" b="1">
                <a:latin typeface="한컴 고딕" panose="02000500000000000000" pitchFamily="2" charset="-127"/>
                <a:ea typeface="한컴 고딕" panose="02000500000000000000" pitchFamily="2" charset="-127"/>
              </a:rPr>
              <a:t>button0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으로 호출되는 것이다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E91FCF-2AC6-4C4E-BD67-E003C5DE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585" y="4183939"/>
            <a:ext cx="5344222" cy="33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869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 Download Example Code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BFABC6-9005-401D-8634-61997C0B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607657"/>
            <a:ext cx="9239250" cy="60922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C38F8B-A939-454A-B007-EE8F6D89DA6E}"/>
              </a:ext>
            </a:extLst>
          </p:cNvPr>
          <p:cNvSpPr/>
          <p:nvPr/>
        </p:nvSpPr>
        <p:spPr>
          <a:xfrm>
            <a:off x="4217612" y="73752"/>
            <a:ext cx="594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https://github.com/NordicDeveloperAcademy/ncs-fund</a:t>
            </a:r>
            <a:endParaRPr lang="ko-KR" altLang="en-US"/>
          </a:p>
        </p:txBody>
      </p:sp>
      <p:sp>
        <p:nvSpPr>
          <p:cNvPr id="6" name="모서리가 둥근 직사각형 8">
            <a:extLst>
              <a:ext uri="{FF2B5EF4-FFF2-40B4-BE49-F238E27FC236}">
                <a16:creationId xmlns:a16="http://schemas.microsoft.com/office/drawing/2014/main" id="{C7AF7F53-FBE1-42F7-8ED6-C75FAE5EE51E}"/>
              </a:ext>
            </a:extLst>
          </p:cNvPr>
          <p:cNvSpPr/>
          <p:nvPr/>
        </p:nvSpPr>
        <p:spPr>
          <a:xfrm>
            <a:off x="7010401" y="4512113"/>
            <a:ext cx="1181100" cy="317062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66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2. Open application in VS Code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4770D3-5440-4F13-843A-4D4807F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98" y="599856"/>
            <a:ext cx="4972427" cy="2888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C2CCD-EDBE-470A-A2E6-37518173D520}"/>
              </a:ext>
            </a:extLst>
          </p:cNvPr>
          <p:cNvSpPr txBox="1"/>
          <p:nvPr/>
        </p:nvSpPr>
        <p:spPr>
          <a:xfrm>
            <a:off x="5652248" y="758621"/>
            <a:ext cx="449221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1) download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받은 폴더에서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ncs-fund/v2.8.x-v2.7.0/l2/l2_e1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선택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0BAAA4-1470-41F3-BDDA-BD451274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8" y="3488766"/>
            <a:ext cx="6801443" cy="3248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CBF6A-E40C-4FEF-8FDA-60F63B1B5998}"/>
              </a:ext>
            </a:extLst>
          </p:cNvPr>
          <p:cNvSpPr txBox="1"/>
          <p:nvPr/>
        </p:nvSpPr>
        <p:spPr>
          <a:xfrm>
            <a:off x="7358231" y="3612220"/>
            <a:ext cx="315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2) open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main.c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8585D-22C2-4B82-8ABD-B6435E7B52F9}"/>
              </a:ext>
            </a:extLst>
          </p:cNvPr>
          <p:cNvSpPr txBox="1"/>
          <p:nvPr/>
        </p:nvSpPr>
        <p:spPr>
          <a:xfrm>
            <a:off x="5916706" y="1602520"/>
            <a:ext cx="3677610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/>
              <a:t>설치한 </a:t>
            </a:r>
            <a:r>
              <a:rPr lang="en-US" altLang="ko-KR" sz="1600" b="1"/>
              <a:t>SDK </a:t>
            </a:r>
            <a:r>
              <a:rPr lang="ko-KR" altLang="en-US" sz="1600" b="1"/>
              <a:t>버전에 맞는 폴더 선택 </a:t>
            </a:r>
            <a:r>
              <a:rPr lang="en-US" altLang="ko-KR" sz="1600" b="1"/>
              <a:t>!!!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7425858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3. Initialize the button on the hardware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9EBB0-DC0A-42A7-AF2A-3ADFAC1CE178}"/>
              </a:ext>
            </a:extLst>
          </p:cNvPr>
          <p:cNvSpPr txBox="1"/>
          <p:nvPr/>
        </p:nvSpPr>
        <p:spPr>
          <a:xfrm>
            <a:off x="152400" y="754196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3.1 main.c STEP 3.1</a:t>
            </a:r>
            <a:r>
              <a:rPr lang="ko-KR" altLang="en-US" b="1">
                <a:solidFill>
                  <a:srgbClr val="0000FF"/>
                </a:solidFill>
              </a:rPr>
              <a:t>에 </a:t>
            </a:r>
            <a:r>
              <a:rPr lang="en-US" altLang="ko-KR" b="1">
                <a:solidFill>
                  <a:srgbClr val="0000FF"/>
                </a:solidFill>
              </a:rPr>
              <a:t>sw0</a:t>
            </a:r>
            <a:r>
              <a:rPr lang="ko-KR" altLang="en-US" b="1">
                <a:solidFill>
                  <a:srgbClr val="0000FF"/>
                </a:solidFill>
              </a:rPr>
              <a:t>에 대한 </a:t>
            </a:r>
            <a:r>
              <a:rPr lang="en-US" altLang="ko-KR" b="1">
                <a:solidFill>
                  <a:srgbClr val="0000FF"/>
                </a:solidFill>
              </a:rPr>
              <a:t>alias </a:t>
            </a:r>
            <a:r>
              <a:rPr lang="ko-KR" altLang="en-US" b="1">
                <a:solidFill>
                  <a:srgbClr val="0000FF"/>
                </a:solidFill>
              </a:rPr>
              <a:t>정의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D9E4E-C747-4659-A40E-0D0DBEB5B521}"/>
              </a:ext>
            </a:extLst>
          </p:cNvPr>
          <p:cNvSpPr txBox="1"/>
          <p:nvPr/>
        </p:nvSpPr>
        <p:spPr>
          <a:xfrm>
            <a:off x="430119" y="2082409"/>
            <a:ext cx="7481535" cy="1495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button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node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식별자를 별칭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(alias)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통해 가져온다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  <a:sym typeface="Wingdings" panose="05000000000000000000" pitchFamily="2" charset="2"/>
              </a:rPr>
              <a:t> SW0_NODE</a:t>
            </a:r>
            <a:endParaRPr lang="en-US" altLang="ko-KR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 tree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에서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&amp;button0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대해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alias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sw0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으로 정의되어 있다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Macro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호출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DT_ALIAS()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별칭을 통해 해당 노드의 식별자를 가져온다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A66708-B215-4DF0-B721-8BA73DC6ADFB}"/>
              </a:ext>
            </a:extLst>
          </p:cNvPr>
          <p:cNvSpPr/>
          <p:nvPr/>
        </p:nvSpPr>
        <p:spPr>
          <a:xfrm>
            <a:off x="546100" y="1279803"/>
            <a:ext cx="10160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3.1 - Get the node identifier for button 1 through its alias sw0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SW0_NODE DT_ALIAS(sw0)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8737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3. Initialize the button on the hardware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9EBB0-DC0A-42A7-AF2A-3ADFAC1CE178}"/>
              </a:ext>
            </a:extLst>
          </p:cNvPr>
          <p:cNvSpPr txBox="1"/>
          <p:nvPr/>
        </p:nvSpPr>
        <p:spPr>
          <a:xfrm>
            <a:off x="152400" y="721922"/>
            <a:ext cx="102322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3.2 main.c STEP 3.2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에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GPIO_DT_SPEC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을 통해 </a:t>
            </a: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device pointer, pin number, pin’s configuration flags </a:t>
            </a:r>
            <a:r>
              <a:rPr lang="ko-KR" altLang="en-US" sz="1600">
                <a:latin typeface="한컴 고딕" panose="02000500000000000000" pitchFamily="2" charset="-127"/>
                <a:ea typeface="한컴 고딕" panose="02000500000000000000" pitchFamily="2" charset="-127"/>
              </a:rPr>
              <a:t>가져오기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GPIO API에는 모든 정보를 캡슐화하는 gpio_dt_spec 구조체가 있으며, 이를 사용하여 정보를 얻을 수 있다. </a:t>
            </a:r>
            <a:b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이를 위해 **</a:t>
            </a:r>
            <a:r>
              <a:rPr lang="ko-KR" altLang="ko-KR" sz="1600">
                <a:solidFill>
                  <a:srgbClr val="0000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GPIO_DT_SPEC_GET()</a:t>
            </a:r>
            <a:r>
              <a:rPr lang="ko-KR" altLang="ko-KR" sz="1600">
                <a:latin typeface="한컴 고딕" panose="02000500000000000000" pitchFamily="2" charset="-127"/>
                <a:ea typeface="한컴 고딕" panose="02000500000000000000" pitchFamily="2" charset="-127"/>
              </a:rPr>
              <a:t>**를 사용합니다. </a:t>
            </a:r>
          </a:p>
          <a:p>
            <a:endParaRPr lang="ko-KR" altLang="en-US" sz="160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106B88-B5F8-43D2-8EF7-331F26CB765D}"/>
              </a:ext>
            </a:extLst>
          </p:cNvPr>
          <p:cNvSpPr/>
          <p:nvPr/>
        </p:nvSpPr>
        <p:spPr>
          <a:xfrm>
            <a:off x="266700" y="2081170"/>
            <a:ext cx="11925300" cy="584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3.2 - Get the device pointer, pin number, and pin's configuration flags through gpio_dt_spec  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gpio_dt_spec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GPIO_DT_SPEC_GET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SW0_NODE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gpios);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16D1CA4-1A63-484F-A929-106CEFFA9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2888792"/>
            <a:ext cx="10879901" cy="227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이 라인은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GPIO_DT_SPEC_GET()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매크로를 사용하여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gpio_dt_spec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변수의 멤버들을 다음과 같이 채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운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다:</a:t>
            </a:r>
          </a:p>
          <a:p>
            <a:pPr marL="355600" marR="0" lvl="0" indent="-1730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디바이스 포인터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: const struct device *port;</a:t>
            </a:r>
          </a:p>
          <a:p>
            <a:pPr marL="355600" marR="0" lvl="0" indent="-1730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핀 번호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: gpio_pin_t pin;</a:t>
            </a:r>
          </a:p>
          <a:p>
            <a:pPr marL="355600" marR="0" lvl="0" indent="-17303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핀의 플래그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: gpio_dt_flags_t dt_flags;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이 매크로는 devicetree에서 지정된 핀에 대한 정보—디바이스 포인터, 핀 번호, 그리고 해당 핀의 플래그를 자동으로 가져와 </a:t>
            </a:r>
            <a:b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gpio_dt_spec 구조체에 할당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한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다. 이를 통해 핀과 관련된 하드웨어 정보를 쉽게 관리하고 사용할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15848029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4. Verify the device is ready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9EBB0-DC0A-42A7-AF2A-3ADFAC1CE178}"/>
              </a:ext>
            </a:extLst>
          </p:cNvPr>
          <p:cNvSpPr txBox="1"/>
          <p:nvPr/>
        </p:nvSpPr>
        <p:spPr>
          <a:xfrm>
            <a:off x="152400" y="716096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rgbClr val="0000FF"/>
                </a:solidFill>
              </a:rPr>
              <a:t> STEP4</a:t>
            </a:r>
            <a:r>
              <a:rPr lang="ko-KR" altLang="en-US" b="1">
                <a:solidFill>
                  <a:srgbClr val="0000FF"/>
                </a:solidFill>
              </a:rPr>
              <a:t>에 추가 </a:t>
            </a:r>
            <a:r>
              <a:rPr lang="en-US" altLang="ko-KR" b="1">
                <a:solidFill>
                  <a:srgbClr val="0000FF"/>
                </a:solidFill>
                <a:sym typeface="Wingdings" panose="05000000000000000000" pitchFamily="2" charset="2"/>
              </a:rPr>
              <a:t> device</a:t>
            </a:r>
            <a:r>
              <a:rPr lang="ko-KR" altLang="en-US" b="1">
                <a:solidFill>
                  <a:srgbClr val="0000FF"/>
                </a:solidFill>
                <a:sym typeface="Wingdings" panose="05000000000000000000" pitchFamily="2" charset="2"/>
              </a:rPr>
              <a:t>가 준비되었는지 </a:t>
            </a:r>
            <a:r>
              <a:rPr lang="en-US" altLang="ko-KR" b="1">
                <a:solidFill>
                  <a:srgbClr val="0000FF"/>
                </a:solidFill>
                <a:sym typeface="Wingdings" panose="05000000000000000000" pitchFamily="2" charset="2"/>
              </a:rPr>
              <a:t>check</a:t>
            </a:r>
            <a:endParaRPr lang="ko-KR" altLang="en-US" b="1">
              <a:solidFill>
                <a:srgbClr val="0000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92E547-7653-439B-8E82-9678511F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16" y="3130474"/>
            <a:ext cx="10843708" cy="3134123"/>
          </a:xfrm>
          <a:prstGeom prst="rect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4590F87-59C6-4F98-B59F-9C99A023DEDB}"/>
              </a:ext>
            </a:extLst>
          </p:cNvPr>
          <p:cNvSpPr/>
          <p:nvPr/>
        </p:nvSpPr>
        <p:spPr>
          <a:xfrm>
            <a:off x="553116" y="1207790"/>
            <a:ext cx="773998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/* STEP 4 - Verify that the device is ready for use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device_is_ready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38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19838</TotalTime>
  <Words>33553</Words>
  <Application>Microsoft Office PowerPoint</Application>
  <PresentationFormat>와이드스크린</PresentationFormat>
  <Paragraphs>2944</Paragraphs>
  <Slides>368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368</vt:i4>
      </vt:variant>
    </vt:vector>
  </HeadingPairs>
  <TitlesOfParts>
    <vt:vector size="384" baseType="lpstr">
      <vt:lpstr>Arial Unicode MS</vt:lpstr>
      <vt:lpstr>Carlito</vt:lpstr>
      <vt:lpstr>Google Sans</vt:lpstr>
      <vt:lpstr>GT-Eesti Display</vt:lpstr>
      <vt:lpstr>GT-Eesti-Thin</vt:lpstr>
      <vt:lpstr>Hack</vt:lpstr>
      <vt:lpstr>맑은 고딕</vt:lpstr>
      <vt:lpstr>한컴 고딕</vt:lpstr>
      <vt:lpstr>한컴고딕</vt:lpstr>
      <vt:lpstr>Arial</vt:lpstr>
      <vt:lpstr>Arial</vt:lpstr>
      <vt:lpstr>Bahnschrift SemiCondensed</vt:lpstr>
      <vt:lpstr>Consolas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영달</dc:creator>
  <cp:lastModifiedBy>Dev DW</cp:lastModifiedBy>
  <cp:revision>1115</cp:revision>
  <dcterms:created xsi:type="dcterms:W3CDTF">2023-12-10T13:25:05Z</dcterms:created>
  <dcterms:modified xsi:type="dcterms:W3CDTF">2025-04-06T03:23:07Z</dcterms:modified>
</cp:coreProperties>
</file>